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62"/>
  </p:notesMasterIdLst>
  <p:handoutMasterIdLst>
    <p:handoutMasterId r:id="rId63"/>
  </p:handoutMasterIdLst>
  <p:sldIdLst>
    <p:sldId id="817" r:id="rId2"/>
    <p:sldId id="721" r:id="rId3"/>
    <p:sldId id="779" r:id="rId4"/>
    <p:sldId id="784" r:id="rId5"/>
    <p:sldId id="818" r:id="rId6"/>
    <p:sldId id="819" r:id="rId7"/>
    <p:sldId id="820" r:id="rId8"/>
    <p:sldId id="727" r:id="rId9"/>
    <p:sldId id="749" r:id="rId10"/>
    <p:sldId id="750" r:id="rId11"/>
    <p:sldId id="743" r:id="rId12"/>
    <p:sldId id="730" r:id="rId13"/>
    <p:sldId id="821" r:id="rId14"/>
    <p:sldId id="728" r:id="rId15"/>
    <p:sldId id="729" r:id="rId16"/>
    <p:sldId id="785" r:id="rId17"/>
    <p:sldId id="786" r:id="rId18"/>
    <p:sldId id="724" r:id="rId19"/>
    <p:sldId id="760" r:id="rId20"/>
    <p:sldId id="787" r:id="rId21"/>
    <p:sldId id="788" r:id="rId22"/>
    <p:sldId id="789" r:id="rId23"/>
    <p:sldId id="790" r:id="rId24"/>
    <p:sldId id="791" r:id="rId25"/>
    <p:sldId id="745" r:id="rId26"/>
    <p:sldId id="792" r:id="rId27"/>
    <p:sldId id="793" r:id="rId28"/>
    <p:sldId id="794" r:id="rId29"/>
    <p:sldId id="795" r:id="rId30"/>
    <p:sldId id="796" r:id="rId31"/>
    <p:sldId id="797" r:id="rId32"/>
    <p:sldId id="798" r:id="rId33"/>
    <p:sldId id="799" r:id="rId34"/>
    <p:sldId id="800" r:id="rId35"/>
    <p:sldId id="801" r:id="rId36"/>
    <p:sldId id="802" r:id="rId37"/>
    <p:sldId id="803" r:id="rId38"/>
    <p:sldId id="804" r:id="rId39"/>
    <p:sldId id="805" r:id="rId40"/>
    <p:sldId id="806" r:id="rId41"/>
    <p:sldId id="807" r:id="rId42"/>
    <p:sldId id="808" r:id="rId43"/>
    <p:sldId id="809" r:id="rId44"/>
    <p:sldId id="810" r:id="rId45"/>
    <p:sldId id="811" r:id="rId46"/>
    <p:sldId id="822" r:id="rId47"/>
    <p:sldId id="812" r:id="rId48"/>
    <p:sldId id="823" r:id="rId49"/>
    <p:sldId id="813" r:id="rId50"/>
    <p:sldId id="814" r:id="rId51"/>
    <p:sldId id="824" r:id="rId52"/>
    <p:sldId id="815" r:id="rId53"/>
    <p:sldId id="825" r:id="rId54"/>
    <p:sldId id="826" r:id="rId55"/>
    <p:sldId id="827" r:id="rId56"/>
    <p:sldId id="828" r:id="rId57"/>
    <p:sldId id="829" r:id="rId58"/>
    <p:sldId id="831" r:id="rId59"/>
    <p:sldId id="830" r:id="rId60"/>
    <p:sldId id="816" r:id="rId6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6DB"/>
    <a:srgbClr val="FEE002"/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3514" autoAdjust="0"/>
  </p:normalViewPr>
  <p:slideViewPr>
    <p:cSldViewPr snapToGrid="0">
      <p:cViewPr varScale="1">
        <p:scale>
          <a:sx n="96" d="100"/>
          <a:sy n="96" d="100"/>
        </p:scale>
        <p:origin x="195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B2518-2BD2-4147-828E-3878F6B61CCA}" type="doc">
      <dgm:prSet loTypeId="urn:microsoft.com/office/officeart/2005/8/layout/process1" loCatId="process" qsTypeId="urn:microsoft.com/office/officeart/2005/8/quickstyle/3d5" qsCatId="3D" csTypeId="urn:microsoft.com/office/officeart/2005/8/colors/colorful1" csCatId="colorful" phldr="1"/>
      <dgm:spPr/>
    </dgm:pt>
    <dgm:pt modelId="{7E263BF2-0E5D-431B-8D83-7DA516E58458}">
      <dgm:prSet phldrT="[텍스트]"/>
      <dgm:spPr/>
      <dgm:t>
        <a:bodyPr/>
        <a:lstStyle/>
        <a:p>
          <a:pPr latinLnBrk="1"/>
          <a:r>
            <a:rPr lang="ko-KR" altLang="en-US" dirty="0"/>
            <a:t>인터넷</a:t>
          </a:r>
          <a:r>
            <a:rPr lang="en-US" altLang="ko-KR" dirty="0"/>
            <a:t> </a:t>
          </a:r>
          <a:endParaRPr lang="ko-KR" altLang="en-US" dirty="0"/>
        </a:p>
      </dgm:t>
    </dgm:pt>
    <dgm:pt modelId="{F4DD7A8E-46F4-4127-BA95-8D6DD9B0A35A}" type="parTrans" cxnId="{C88645C8-159B-4405-B694-A63D3C8FBC2C}">
      <dgm:prSet/>
      <dgm:spPr/>
      <dgm:t>
        <a:bodyPr/>
        <a:lstStyle/>
        <a:p>
          <a:pPr latinLnBrk="1"/>
          <a:endParaRPr lang="ko-KR" altLang="en-US"/>
        </a:p>
      </dgm:t>
    </dgm:pt>
    <dgm:pt modelId="{C715A31E-5ED1-46C8-B1FB-6C7DB3FBA869}" type="sibTrans" cxnId="{C88645C8-159B-4405-B694-A63D3C8FBC2C}">
      <dgm:prSet/>
      <dgm:spPr/>
      <dgm:t>
        <a:bodyPr/>
        <a:lstStyle/>
        <a:p>
          <a:pPr latinLnBrk="1"/>
          <a:endParaRPr lang="ko-KR" altLang="en-US"/>
        </a:p>
      </dgm:t>
    </dgm:pt>
    <dgm:pt modelId="{079715EC-9332-44EF-9857-C41AB897D39B}">
      <dgm:prSet phldrT="[텍스트]"/>
      <dgm:spPr/>
      <dgm:t>
        <a:bodyPr/>
        <a:lstStyle/>
        <a:p>
          <a:pPr latinLnBrk="1"/>
          <a:r>
            <a:rPr lang="ko-KR" altLang="en-US" dirty="0"/>
            <a:t>스마트폰</a:t>
          </a:r>
        </a:p>
      </dgm:t>
    </dgm:pt>
    <dgm:pt modelId="{4F9CDD84-A05F-4623-9D5F-0C0E89DF6C01}" type="parTrans" cxnId="{723975D1-9857-4CDA-A930-EEB429DAEC82}">
      <dgm:prSet/>
      <dgm:spPr/>
      <dgm:t>
        <a:bodyPr/>
        <a:lstStyle/>
        <a:p>
          <a:pPr latinLnBrk="1"/>
          <a:endParaRPr lang="ko-KR" altLang="en-US"/>
        </a:p>
      </dgm:t>
    </dgm:pt>
    <dgm:pt modelId="{A5B1F539-814E-437A-A65F-FEC2A15A5FFA}" type="sibTrans" cxnId="{723975D1-9857-4CDA-A930-EEB429DAEC82}">
      <dgm:prSet/>
      <dgm:spPr/>
      <dgm:t>
        <a:bodyPr/>
        <a:lstStyle/>
        <a:p>
          <a:pPr latinLnBrk="1"/>
          <a:endParaRPr lang="ko-KR" altLang="en-US"/>
        </a:p>
      </dgm:t>
    </dgm:pt>
    <dgm:pt modelId="{0608180F-2CB7-4ED1-BA7C-B444E9AA2642}">
      <dgm:prSet phldrT="[텍스트]"/>
      <dgm:spPr/>
      <dgm:t>
        <a:bodyPr/>
        <a:lstStyle/>
        <a:p>
          <a:pPr latinLnBrk="1"/>
          <a:r>
            <a:rPr lang="ko-KR" altLang="en-US" dirty="0"/>
            <a:t>인공지능</a:t>
          </a:r>
        </a:p>
      </dgm:t>
    </dgm:pt>
    <dgm:pt modelId="{67A843B0-3E02-4D8D-833A-A8BC7FC319AE}" type="parTrans" cxnId="{03789741-B0A0-4165-A55C-2F2BBA4D3254}">
      <dgm:prSet/>
      <dgm:spPr/>
      <dgm:t>
        <a:bodyPr/>
        <a:lstStyle/>
        <a:p>
          <a:pPr latinLnBrk="1"/>
          <a:endParaRPr lang="ko-KR" altLang="en-US"/>
        </a:p>
      </dgm:t>
    </dgm:pt>
    <dgm:pt modelId="{B6F939CC-053A-4E19-ACA3-953E2B498E39}" type="sibTrans" cxnId="{03789741-B0A0-4165-A55C-2F2BBA4D3254}">
      <dgm:prSet/>
      <dgm:spPr/>
      <dgm:t>
        <a:bodyPr/>
        <a:lstStyle/>
        <a:p>
          <a:pPr latinLnBrk="1"/>
          <a:endParaRPr lang="ko-KR" altLang="en-US"/>
        </a:p>
      </dgm:t>
    </dgm:pt>
    <dgm:pt modelId="{CA4BF9BE-D141-40CF-97E9-3DA2BF6B69D0}" type="pres">
      <dgm:prSet presAssocID="{951B2518-2BD2-4147-828E-3878F6B61CCA}" presName="Name0" presStyleCnt="0">
        <dgm:presLayoutVars>
          <dgm:dir/>
          <dgm:resizeHandles val="exact"/>
        </dgm:presLayoutVars>
      </dgm:prSet>
      <dgm:spPr/>
    </dgm:pt>
    <dgm:pt modelId="{112CE1A0-8D04-4280-BC1C-91059C34F8DF}" type="pres">
      <dgm:prSet presAssocID="{7E263BF2-0E5D-431B-8D83-7DA516E58458}" presName="node" presStyleLbl="node1" presStyleIdx="0" presStyleCnt="3">
        <dgm:presLayoutVars>
          <dgm:bulletEnabled val="1"/>
        </dgm:presLayoutVars>
      </dgm:prSet>
      <dgm:spPr/>
    </dgm:pt>
    <dgm:pt modelId="{7EA95035-89DC-4004-AD4E-EF9E5B7996EA}" type="pres">
      <dgm:prSet presAssocID="{C715A31E-5ED1-46C8-B1FB-6C7DB3FBA869}" presName="sibTrans" presStyleLbl="sibTrans2D1" presStyleIdx="0" presStyleCnt="2"/>
      <dgm:spPr/>
    </dgm:pt>
    <dgm:pt modelId="{5797F2A6-7039-4FFB-B938-036462A42359}" type="pres">
      <dgm:prSet presAssocID="{C715A31E-5ED1-46C8-B1FB-6C7DB3FBA869}" presName="connectorText" presStyleLbl="sibTrans2D1" presStyleIdx="0" presStyleCnt="2"/>
      <dgm:spPr/>
    </dgm:pt>
    <dgm:pt modelId="{7B8830EE-BC74-49DE-BE95-5ED802F2BD6D}" type="pres">
      <dgm:prSet presAssocID="{079715EC-9332-44EF-9857-C41AB897D39B}" presName="node" presStyleLbl="node1" presStyleIdx="1" presStyleCnt="3">
        <dgm:presLayoutVars>
          <dgm:bulletEnabled val="1"/>
        </dgm:presLayoutVars>
      </dgm:prSet>
      <dgm:spPr/>
    </dgm:pt>
    <dgm:pt modelId="{7C291B5D-BDC0-4094-9B94-97244655ECCE}" type="pres">
      <dgm:prSet presAssocID="{A5B1F539-814E-437A-A65F-FEC2A15A5FFA}" presName="sibTrans" presStyleLbl="sibTrans2D1" presStyleIdx="1" presStyleCnt="2"/>
      <dgm:spPr/>
    </dgm:pt>
    <dgm:pt modelId="{820AAE22-252D-4C73-9381-CB23890BECB4}" type="pres">
      <dgm:prSet presAssocID="{A5B1F539-814E-437A-A65F-FEC2A15A5FFA}" presName="connectorText" presStyleLbl="sibTrans2D1" presStyleIdx="1" presStyleCnt="2"/>
      <dgm:spPr/>
    </dgm:pt>
    <dgm:pt modelId="{7BA10083-FDB4-4274-A6FF-96C8E37FA269}" type="pres">
      <dgm:prSet presAssocID="{0608180F-2CB7-4ED1-BA7C-B444E9AA2642}" presName="node" presStyleLbl="node1" presStyleIdx="2" presStyleCnt="3">
        <dgm:presLayoutVars>
          <dgm:bulletEnabled val="1"/>
        </dgm:presLayoutVars>
      </dgm:prSet>
      <dgm:spPr/>
    </dgm:pt>
  </dgm:ptLst>
  <dgm:cxnLst>
    <dgm:cxn modelId="{A2232E17-3060-4200-AEDD-0CC13BCC9736}" type="presOf" srcId="{A5B1F539-814E-437A-A65F-FEC2A15A5FFA}" destId="{820AAE22-252D-4C73-9381-CB23890BECB4}" srcOrd="1" destOrd="0" presId="urn:microsoft.com/office/officeart/2005/8/layout/process1"/>
    <dgm:cxn modelId="{5FB44E18-6365-4B06-BCE6-53D56480CA00}" type="presOf" srcId="{A5B1F539-814E-437A-A65F-FEC2A15A5FFA}" destId="{7C291B5D-BDC0-4094-9B94-97244655ECCE}" srcOrd="0" destOrd="0" presId="urn:microsoft.com/office/officeart/2005/8/layout/process1"/>
    <dgm:cxn modelId="{03789741-B0A0-4165-A55C-2F2BBA4D3254}" srcId="{951B2518-2BD2-4147-828E-3878F6B61CCA}" destId="{0608180F-2CB7-4ED1-BA7C-B444E9AA2642}" srcOrd="2" destOrd="0" parTransId="{67A843B0-3E02-4D8D-833A-A8BC7FC319AE}" sibTransId="{B6F939CC-053A-4E19-ACA3-953E2B498E39}"/>
    <dgm:cxn modelId="{0FE98469-12B7-497D-8E4F-5C48C59B23FE}" type="presOf" srcId="{C715A31E-5ED1-46C8-B1FB-6C7DB3FBA869}" destId="{7EA95035-89DC-4004-AD4E-EF9E5B7996EA}" srcOrd="0" destOrd="0" presId="urn:microsoft.com/office/officeart/2005/8/layout/process1"/>
    <dgm:cxn modelId="{B2115C7C-455D-4396-864A-E34D85FEB44D}" type="presOf" srcId="{0608180F-2CB7-4ED1-BA7C-B444E9AA2642}" destId="{7BA10083-FDB4-4274-A6FF-96C8E37FA269}" srcOrd="0" destOrd="0" presId="urn:microsoft.com/office/officeart/2005/8/layout/process1"/>
    <dgm:cxn modelId="{AEC62182-03B3-42DB-80F9-85E207A2F535}" type="presOf" srcId="{079715EC-9332-44EF-9857-C41AB897D39B}" destId="{7B8830EE-BC74-49DE-BE95-5ED802F2BD6D}" srcOrd="0" destOrd="0" presId="urn:microsoft.com/office/officeart/2005/8/layout/process1"/>
    <dgm:cxn modelId="{F2F3DF8B-13FD-42E9-853B-BF8182443D55}" type="presOf" srcId="{C715A31E-5ED1-46C8-B1FB-6C7DB3FBA869}" destId="{5797F2A6-7039-4FFB-B938-036462A42359}" srcOrd="1" destOrd="0" presId="urn:microsoft.com/office/officeart/2005/8/layout/process1"/>
    <dgm:cxn modelId="{4B50B198-94CD-4EE9-A882-19BDC5D9F4DE}" type="presOf" srcId="{951B2518-2BD2-4147-828E-3878F6B61CCA}" destId="{CA4BF9BE-D141-40CF-97E9-3DA2BF6B69D0}" srcOrd="0" destOrd="0" presId="urn:microsoft.com/office/officeart/2005/8/layout/process1"/>
    <dgm:cxn modelId="{ABA722A4-9A8D-4983-AB51-5394C494CA75}" type="presOf" srcId="{7E263BF2-0E5D-431B-8D83-7DA516E58458}" destId="{112CE1A0-8D04-4280-BC1C-91059C34F8DF}" srcOrd="0" destOrd="0" presId="urn:microsoft.com/office/officeart/2005/8/layout/process1"/>
    <dgm:cxn modelId="{C88645C8-159B-4405-B694-A63D3C8FBC2C}" srcId="{951B2518-2BD2-4147-828E-3878F6B61CCA}" destId="{7E263BF2-0E5D-431B-8D83-7DA516E58458}" srcOrd="0" destOrd="0" parTransId="{F4DD7A8E-46F4-4127-BA95-8D6DD9B0A35A}" sibTransId="{C715A31E-5ED1-46C8-B1FB-6C7DB3FBA869}"/>
    <dgm:cxn modelId="{723975D1-9857-4CDA-A930-EEB429DAEC82}" srcId="{951B2518-2BD2-4147-828E-3878F6B61CCA}" destId="{079715EC-9332-44EF-9857-C41AB897D39B}" srcOrd="1" destOrd="0" parTransId="{4F9CDD84-A05F-4623-9D5F-0C0E89DF6C01}" sibTransId="{A5B1F539-814E-437A-A65F-FEC2A15A5FFA}"/>
    <dgm:cxn modelId="{3C091326-0B3D-4733-B5F4-66B818393882}" type="presParOf" srcId="{CA4BF9BE-D141-40CF-97E9-3DA2BF6B69D0}" destId="{112CE1A0-8D04-4280-BC1C-91059C34F8DF}" srcOrd="0" destOrd="0" presId="urn:microsoft.com/office/officeart/2005/8/layout/process1"/>
    <dgm:cxn modelId="{95396EDD-895A-49E8-A4CC-306371AAD8B6}" type="presParOf" srcId="{CA4BF9BE-D141-40CF-97E9-3DA2BF6B69D0}" destId="{7EA95035-89DC-4004-AD4E-EF9E5B7996EA}" srcOrd="1" destOrd="0" presId="urn:microsoft.com/office/officeart/2005/8/layout/process1"/>
    <dgm:cxn modelId="{86EE8A07-6476-459D-93CB-EAEA779BF78A}" type="presParOf" srcId="{7EA95035-89DC-4004-AD4E-EF9E5B7996EA}" destId="{5797F2A6-7039-4FFB-B938-036462A42359}" srcOrd="0" destOrd="0" presId="urn:microsoft.com/office/officeart/2005/8/layout/process1"/>
    <dgm:cxn modelId="{F3192615-E988-4B10-8CF4-B6EC99A237BD}" type="presParOf" srcId="{CA4BF9BE-D141-40CF-97E9-3DA2BF6B69D0}" destId="{7B8830EE-BC74-49DE-BE95-5ED802F2BD6D}" srcOrd="2" destOrd="0" presId="urn:microsoft.com/office/officeart/2005/8/layout/process1"/>
    <dgm:cxn modelId="{300B717D-C306-4640-94D5-44DDDE1EFF45}" type="presParOf" srcId="{CA4BF9BE-D141-40CF-97E9-3DA2BF6B69D0}" destId="{7C291B5D-BDC0-4094-9B94-97244655ECCE}" srcOrd="3" destOrd="0" presId="urn:microsoft.com/office/officeart/2005/8/layout/process1"/>
    <dgm:cxn modelId="{624C855D-DEB0-4226-8971-2D20A9E1A40C}" type="presParOf" srcId="{7C291B5D-BDC0-4094-9B94-97244655ECCE}" destId="{820AAE22-252D-4C73-9381-CB23890BECB4}" srcOrd="0" destOrd="0" presId="urn:microsoft.com/office/officeart/2005/8/layout/process1"/>
    <dgm:cxn modelId="{A50F0F7C-0EE0-4D89-9868-7E3F63AFD727}" type="presParOf" srcId="{CA4BF9BE-D141-40CF-97E9-3DA2BF6B69D0}" destId="{7BA10083-FDB4-4274-A6FF-96C8E37FA26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CE1A0-8D04-4280-BC1C-91059C34F8DF}">
      <dsp:nvSpPr>
        <dsp:cNvPr id="0" name=""/>
        <dsp:cNvSpPr/>
      </dsp:nvSpPr>
      <dsp:spPr>
        <a:xfrm>
          <a:off x="4174" y="1165624"/>
          <a:ext cx="1247816" cy="7486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인터넷</a:t>
          </a:r>
          <a:r>
            <a:rPr lang="en-US" altLang="ko-KR" sz="3100" kern="1200" dirty="0"/>
            <a:t> </a:t>
          </a:r>
          <a:endParaRPr lang="ko-KR" altLang="en-US" sz="3100" kern="1200" dirty="0"/>
        </a:p>
      </dsp:txBody>
      <dsp:txXfrm>
        <a:off x="26102" y="1187552"/>
        <a:ext cx="1203960" cy="704833"/>
      </dsp:txXfrm>
    </dsp:sp>
    <dsp:sp modelId="{7EA95035-89DC-4004-AD4E-EF9E5B7996EA}">
      <dsp:nvSpPr>
        <dsp:cNvPr id="0" name=""/>
        <dsp:cNvSpPr/>
      </dsp:nvSpPr>
      <dsp:spPr>
        <a:xfrm>
          <a:off x="1376772" y="1385240"/>
          <a:ext cx="264537" cy="309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376772" y="1447132"/>
        <a:ext cx="185176" cy="185674"/>
      </dsp:txXfrm>
    </dsp:sp>
    <dsp:sp modelId="{7B8830EE-BC74-49DE-BE95-5ED802F2BD6D}">
      <dsp:nvSpPr>
        <dsp:cNvPr id="0" name=""/>
        <dsp:cNvSpPr/>
      </dsp:nvSpPr>
      <dsp:spPr>
        <a:xfrm>
          <a:off x="1751117" y="1165624"/>
          <a:ext cx="1247816" cy="7486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스마트폰</a:t>
          </a:r>
        </a:p>
      </dsp:txBody>
      <dsp:txXfrm>
        <a:off x="1773045" y="1187552"/>
        <a:ext cx="1203960" cy="704833"/>
      </dsp:txXfrm>
    </dsp:sp>
    <dsp:sp modelId="{7C291B5D-BDC0-4094-9B94-97244655ECCE}">
      <dsp:nvSpPr>
        <dsp:cNvPr id="0" name=""/>
        <dsp:cNvSpPr/>
      </dsp:nvSpPr>
      <dsp:spPr>
        <a:xfrm>
          <a:off x="3123715" y="1385240"/>
          <a:ext cx="264537" cy="309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123715" y="1447132"/>
        <a:ext cx="185176" cy="185674"/>
      </dsp:txXfrm>
    </dsp:sp>
    <dsp:sp modelId="{7BA10083-FDB4-4274-A6FF-96C8E37FA269}">
      <dsp:nvSpPr>
        <dsp:cNvPr id="0" name=""/>
        <dsp:cNvSpPr/>
      </dsp:nvSpPr>
      <dsp:spPr>
        <a:xfrm>
          <a:off x="3498060" y="1165624"/>
          <a:ext cx="1247816" cy="7486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인공지능</a:t>
          </a:r>
        </a:p>
      </dsp:txBody>
      <dsp:txXfrm>
        <a:off x="3519988" y="1187552"/>
        <a:ext cx="1203960" cy="704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38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4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1FFD0-8E21-2F1A-D7BB-14F8D4F54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11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97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8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552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0748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948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38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803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9C5168-29B6-E8BC-8AAC-726D0F422309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EBAFC8-A340-F0C1-04BD-A644B95C3AC9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1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1" r:id="rId10"/>
    <p:sldLayoutId id="2147483702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WFR3lOm_xhE&amp;list=RDYgYSv2KSyWg&amp;index=4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F6sLCeBj0s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C319B-4051-E2DE-0E21-B019E334B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장 인공지능 소개</a:t>
            </a:r>
          </a:p>
        </p:txBody>
      </p:sp>
    </p:spTree>
    <p:extLst>
      <p:ext uri="{BB962C8B-B14F-4D97-AF65-F5344CB8AC3E}">
        <p14:creationId xmlns:p14="http://schemas.microsoft.com/office/powerpoint/2010/main" val="3145725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2011</a:t>
            </a:r>
            <a:r>
              <a:rPr lang="ko-KR" altLang="en-US" dirty="0"/>
              <a:t>년에는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왓슨</a:t>
            </a:r>
            <a:r>
              <a:rPr lang="en-US" altLang="ko-KR" dirty="0"/>
              <a:t>(Watson)</a:t>
            </a:r>
            <a:r>
              <a:rPr lang="ko-KR" altLang="en-US" dirty="0"/>
              <a:t>이 세계 최고의 </a:t>
            </a:r>
            <a:r>
              <a:rPr lang="ko-KR" altLang="en-US" dirty="0" err="1"/>
              <a:t>퀴즈쇼인</a:t>
            </a:r>
            <a:r>
              <a:rPr lang="ko-KR" altLang="en-US" dirty="0"/>
              <a:t> </a:t>
            </a:r>
            <a:r>
              <a:rPr lang="ko-KR" altLang="en-US" dirty="0" err="1"/>
              <a:t>제퍼디</a:t>
            </a:r>
            <a:r>
              <a:rPr lang="en-US" altLang="ko-KR" dirty="0"/>
              <a:t>(Jeopardy)</a:t>
            </a:r>
            <a:r>
              <a:rPr lang="ko-KR" altLang="en-US" dirty="0"/>
              <a:t>에서 </a:t>
            </a:r>
            <a:r>
              <a:rPr lang="ko-KR" altLang="en-US" dirty="0" err="1"/>
              <a:t>그동안</a:t>
            </a:r>
            <a:r>
              <a:rPr lang="ko-KR" altLang="en-US" dirty="0"/>
              <a:t> 전설적인 퀴즈 왕으로 꼽혔던 </a:t>
            </a:r>
            <a:r>
              <a:rPr lang="en-US" altLang="ko-KR" dirty="0"/>
              <a:t>2</a:t>
            </a:r>
            <a:r>
              <a:rPr lang="ko-KR" altLang="en-US" dirty="0"/>
              <a:t>명의 퀴즈 왕들을 상대로 한 대결에서 승리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8221" y="5897062"/>
            <a:ext cx="750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2"/>
              </a:rPr>
              <a:t>https://www.youtube.com/watch?v=WFR3lOm_xhE&amp;list=RDYgYSv2KSyWg&amp;index=4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graphics8.nytimes.com/images/2011/02/17/us/17jeopardy_337-span/17jeopardy_337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42" y="2704296"/>
            <a:ext cx="5715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3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인공지능은 어디에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 탑재 자율주행 자동차는 길 선택</a:t>
            </a:r>
            <a:r>
              <a:rPr lang="en-US" altLang="ko-KR" dirty="0"/>
              <a:t>, </a:t>
            </a:r>
            <a:r>
              <a:rPr lang="ko-KR" altLang="en-US" dirty="0"/>
              <a:t>주행</a:t>
            </a:r>
            <a:r>
              <a:rPr lang="en-US" altLang="ko-KR" dirty="0"/>
              <a:t>, </a:t>
            </a:r>
            <a:r>
              <a:rPr lang="ko-KR" altLang="en-US" dirty="0"/>
              <a:t>정차 모두 인공지능이 판단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96" y="2743450"/>
            <a:ext cx="6098151" cy="34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인공지능은 어디에 필요할까</a:t>
            </a:r>
            <a:r>
              <a:rPr lang="en-US" altLang="ko-KR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지능은 어디에 사용될까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음성인식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: 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필요한 것을 말하면 인터넷에 연결하여 자동주문한다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. ex)Amazon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의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알렉사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1" y="2966933"/>
            <a:ext cx="6906132" cy="30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인공지능은 어디에 필요할까</a:t>
            </a:r>
            <a:r>
              <a:rPr lang="en-US" altLang="ko-KR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지능은 어디에 사용될까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최근에 구글에서 제공하는 번역 시스템의 성능이 비약적으로 향상되었다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이것을 사용하면 외국어를 모르더라도 번역할 수 있으며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해외 여행 시에는 필수적인 도구가 되었다</a:t>
            </a:r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1B74FB-ABAB-82DC-8652-49C95572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62" y="2857297"/>
            <a:ext cx="7242773" cy="18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6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457394" y="5565527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10" name="제목 8">
            <a:extLst>
              <a:ext uri="{FF2B5EF4-FFF2-40B4-BE49-F238E27FC236}">
                <a16:creationId xmlns:a16="http://schemas.microsoft.com/office/drawing/2014/main" id="{5A624EE9-D565-46C0-93D2-BF2AA4E78CB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인공지능의 시대</a:t>
            </a:r>
            <a:endParaRPr lang="en-US" altLang="ko-KR" sz="33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형태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600" b="1" dirty="0" err="1">
                <a:latin typeface="굴림" panose="020B0600000101010101" pitchFamily="50" charset="-127"/>
                <a:cs typeface="Tahoma" pitchFamily="34" charset="0"/>
              </a:rPr>
              <a:t>강인공지능</a:t>
            </a:r>
            <a:r>
              <a:rPr lang="en-US" altLang="ko-KR" sz="2600" b="1" dirty="0">
                <a:latin typeface="굴림" panose="020B0600000101010101" pitchFamily="50" charset="-127"/>
                <a:cs typeface="Tahoma" pitchFamily="34" charset="0"/>
              </a:rPr>
              <a:t>(strong AI):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인공지능의 강한 형태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자의식이 있다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일반적인 영역에서의 문제도 해결하지만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명령받지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 않은 일도 스스로 필요하다면 해결할 수 있다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ex)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터미네이터의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스카이넷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43" y="4185464"/>
            <a:ext cx="5655651" cy="25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10" name="제목 8">
            <a:extLst>
              <a:ext uri="{FF2B5EF4-FFF2-40B4-BE49-F238E27FC236}">
                <a16:creationId xmlns:a16="http://schemas.microsoft.com/office/drawing/2014/main" id="{5A624EE9-D565-46C0-93D2-BF2AA4E78CB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인공지능의 시대</a:t>
            </a:r>
            <a:endParaRPr lang="en-US" altLang="ko-KR" sz="33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형태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600" b="1" dirty="0" err="1">
                <a:latin typeface="굴림" panose="020B0600000101010101" pitchFamily="50" charset="-127"/>
                <a:cs typeface="Tahoma" pitchFamily="34" charset="0"/>
              </a:rPr>
              <a:t>약인공지능</a:t>
            </a:r>
            <a:r>
              <a:rPr lang="en-US" altLang="ko-KR" sz="2600" b="1" dirty="0">
                <a:latin typeface="굴림" panose="020B0600000101010101" pitchFamily="50" charset="-127"/>
                <a:cs typeface="Tahoma" pitchFamily="34" charset="0"/>
              </a:rPr>
              <a:t>(weak AI):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인공지능의 약한 형태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자의식이 없다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특정한 영역에서 주어진 문제를 해결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ex)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알파고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46" y="3848100"/>
            <a:ext cx="4199138" cy="24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7F4A326-B5EF-A429-6B52-C6A82D9F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24" y="3125285"/>
            <a:ext cx="6327519" cy="35041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인간과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인간과 컴퓨터는 각각 장점과 약점을 가지고 있다</a:t>
            </a:r>
            <a:r>
              <a:rPr lang="en-US" altLang="ko-KR" dirty="0"/>
              <a:t>. </a:t>
            </a:r>
            <a:r>
              <a:rPr lang="ko-KR" altLang="en-US" dirty="0"/>
              <a:t>인공지능이 탑재된 컴퓨터는 논리적으로 추론할 수도 있으며 학습도 가능하다</a:t>
            </a:r>
            <a:r>
              <a:rPr lang="en-US" altLang="ko-KR" dirty="0"/>
              <a:t>. </a:t>
            </a:r>
            <a:r>
              <a:rPr lang="ko-KR" altLang="en-US" dirty="0"/>
              <a:t>인간은 계산은 늦지만 창의적으로 문제를 해결할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인간과 인공지능 컴퓨터는 좋은 동반자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1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특징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6" y="1899821"/>
            <a:ext cx="8077073" cy="4216894"/>
          </a:xfrm>
        </p:spPr>
      </p:pic>
    </p:spTree>
    <p:extLst>
      <p:ext uri="{BB962C8B-B14F-4D97-AF65-F5344CB8AC3E}">
        <p14:creationId xmlns:p14="http://schemas.microsoft.com/office/powerpoint/2010/main" val="240420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44590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인공지능은 연구자들마다 정의가 다르다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사고하기</a:t>
            </a:r>
            <a:r>
              <a:rPr lang="en-US" altLang="ko-KR" dirty="0"/>
              <a:t>”(Thinking Humanly) -Cognitive Science, </a:t>
            </a:r>
            <a:r>
              <a:rPr lang="ko-KR" altLang="en-US" dirty="0"/>
              <a:t>신경망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사고하기</a:t>
            </a:r>
            <a:r>
              <a:rPr lang="en-US" altLang="ko-KR" dirty="0"/>
              <a:t>“(Thinking Rationally)– </a:t>
            </a:r>
            <a:r>
              <a:rPr lang="ko-KR" altLang="en-US" dirty="0"/>
              <a:t>논리학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행동하기</a:t>
            </a:r>
            <a:r>
              <a:rPr lang="en-US" altLang="ko-KR" dirty="0"/>
              <a:t>“(Acting Humanly) - Turing Test, </a:t>
            </a:r>
            <a:r>
              <a:rPr lang="ko-KR" altLang="en-US" dirty="0"/>
              <a:t>로봇 공학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행동하기</a:t>
            </a:r>
            <a:r>
              <a:rPr lang="en-US" altLang="ko-KR" dirty="0"/>
              <a:t>“(Acting Rationally)- </a:t>
            </a:r>
            <a:r>
              <a:rPr lang="ko-KR" altLang="en-US" dirty="0"/>
              <a:t>에이전트</a:t>
            </a:r>
            <a:r>
              <a:rPr lang="en-US" altLang="ko-KR" dirty="0"/>
              <a:t>: </a:t>
            </a:r>
            <a:r>
              <a:rPr lang="ko-KR" altLang="en-US" dirty="0"/>
              <a:t>목표를 성취하기 위해 행동</a:t>
            </a:r>
            <a:r>
              <a:rPr lang="en-US" altLang="ko-KR" dirty="0"/>
              <a:t>, </a:t>
            </a:r>
            <a:r>
              <a:rPr lang="ko-KR" altLang="en-US" dirty="0"/>
              <a:t>추론을 포함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지능의 정의</a:t>
            </a:r>
          </a:p>
        </p:txBody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3948" y="1431731"/>
            <a:ext cx="7670800" cy="5181600"/>
          </a:xfrm>
        </p:spPr>
        <p:txBody>
          <a:bodyPr>
            <a:normAutofit/>
          </a:bodyPr>
          <a:lstStyle/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인간이 사물을 이해하고 학습하는 능력</a:t>
            </a:r>
            <a:r>
              <a:rPr lang="en-US" altLang="ko-KR" dirty="0"/>
              <a:t>(learning)</a:t>
            </a:r>
          </a:p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어떤 문제가 주어졌을 때</a:t>
            </a:r>
            <a:r>
              <a:rPr lang="en-US" altLang="ko-KR" dirty="0"/>
              <a:t>, </a:t>
            </a:r>
            <a:r>
              <a:rPr lang="ko-KR" altLang="en-US" dirty="0"/>
              <a:t>합리적으로 사고하여 문제를 해결하는 능력</a:t>
            </a:r>
            <a:r>
              <a:rPr lang="en-US" altLang="ko-KR" dirty="0"/>
              <a:t>(problem solving)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4007" y="3284738"/>
            <a:ext cx="632468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인공 지능이란 “인간의 인지적인 기능을 흉내 내어서 문제를 해결하기 위하여 학습하고 이해하는 기계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)”</a:t>
            </a:r>
            <a:endParaRPr lang="ko-KR" altLang="en-US" dirty="0"/>
          </a:p>
        </p:txBody>
      </p:sp>
      <p:cxnSp>
        <p:nvCxnSpPr>
          <p:cNvPr id="5" name="꺾인 연결선 4"/>
          <p:cNvCxnSpPr>
            <a:endCxn id="2" idx="1"/>
          </p:cNvCxnSpPr>
          <p:nvPr/>
        </p:nvCxnSpPr>
        <p:spPr>
          <a:xfrm rot="16200000" flipH="1">
            <a:off x="1352059" y="2855955"/>
            <a:ext cx="846949" cy="65694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3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인공지능의 의미를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지능의 특징을 살펴본다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튜링 테스트를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인공지능이 사용되는 분야를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인공지능의 역사를 이해한다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설치한다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5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en-US" altLang="ko-KR" dirty="0"/>
              <a:t>vs </a:t>
            </a:r>
            <a:r>
              <a:rPr lang="ko-KR" altLang="en-US" dirty="0"/>
              <a:t>기계학습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2" y="2003258"/>
            <a:ext cx="8153400" cy="3742949"/>
          </a:xfrm>
        </p:spPr>
      </p:pic>
    </p:spTree>
    <p:extLst>
      <p:ext uri="{BB962C8B-B14F-4D97-AF65-F5344CB8AC3E}">
        <p14:creationId xmlns:p14="http://schemas.microsoft.com/office/powerpoint/2010/main" val="85993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영국의 수학자 알란 튜링은 “기계가 생각할 수 있을까</a:t>
            </a:r>
            <a:r>
              <a:rPr lang="en-US" altLang="ko-KR" dirty="0"/>
              <a:t>?”</a:t>
            </a:r>
            <a:r>
              <a:rPr lang="ko-KR" altLang="en-US" dirty="0"/>
              <a:t>라는 질문 대신에 기계와 사람을 구분할 수 없다면 인공 지능이 구현되었다고 봐야 한다고 주장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3015847"/>
            <a:ext cx="5140171" cy="30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알란 튜링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튜링은 보편적인 계산 기계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  <a:r>
              <a:rPr lang="ko-KR" altLang="en-US" dirty="0"/>
              <a:t>의 개념도 주창하였지만 인공 지능에도 큰 흥미를 가졌다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6" y="2682506"/>
            <a:ext cx="6338656" cy="35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5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 테스트에서는 인간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질문자가 각각 독립된 방에 있고 원격 </a:t>
            </a:r>
            <a:r>
              <a:rPr lang="ko-KR" altLang="en-US" dirty="0" err="1"/>
              <a:t>터미널만을</a:t>
            </a:r>
            <a:r>
              <a:rPr lang="ko-KR" altLang="en-US" dirty="0"/>
              <a:t> 사용하여 통신</a:t>
            </a:r>
            <a:endParaRPr lang="en-US" altLang="ko-KR" dirty="0"/>
          </a:p>
          <a:p>
            <a:r>
              <a:rPr lang="ko-KR" altLang="en-US" dirty="0"/>
              <a:t>질문자는 방 안에 누가 있는 지 볼 수 없고 음성을 들을 수도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질문자는 누가 인간이고 누가 컴퓨터인지를 알아내기 위하여 질문을 하게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3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당신은 컴퓨터 입니까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절대 아닙니다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253886489*357725896</a:t>
            </a:r>
            <a:r>
              <a:rPr lang="ko-KR" altLang="en-US" sz="1800" dirty="0">
                <a:latin typeface="+mn-lt"/>
              </a:rPr>
              <a:t>을 곱해보세요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(</a:t>
            </a:r>
            <a:r>
              <a:rPr lang="ko-KR" altLang="en-US" sz="1800" dirty="0">
                <a:latin typeface="+mn-lt"/>
              </a:rPr>
              <a:t>한참 쉬었다가 틀린 답을 제시한다</a:t>
            </a:r>
            <a:r>
              <a:rPr lang="en-US" altLang="ko-KR" sz="1800" dirty="0">
                <a:latin typeface="+mn-lt"/>
              </a:rPr>
              <a:t>.)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인생의 의미는 무엇인가요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사랑은 무엇인가요</a:t>
            </a:r>
            <a:r>
              <a:rPr lang="en-US" altLang="ko-KR" sz="1800" dirty="0">
                <a:latin typeface="+mn-lt"/>
              </a:rPr>
              <a:t>? 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671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ELIZA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1966</a:t>
            </a:r>
            <a:r>
              <a:rPr lang="ko-KR" altLang="en-US" dirty="0"/>
              <a:t>년 </a:t>
            </a:r>
            <a:r>
              <a:rPr lang="en-US" altLang="ko-KR" dirty="0" err="1"/>
              <a:t>Weizenbaum</a:t>
            </a:r>
            <a:r>
              <a:rPr lang="ko-KR" altLang="en-US" dirty="0"/>
              <a:t>은 심리 치료사의 행동을 모방하기 위해 </a:t>
            </a:r>
            <a:r>
              <a:rPr lang="en-US" altLang="ko-KR" dirty="0"/>
              <a:t>ELIZA</a:t>
            </a:r>
            <a:r>
              <a:rPr lang="ko-KR" altLang="en-US" dirty="0"/>
              <a:t>를 개발</a:t>
            </a:r>
            <a:endParaRPr lang="en-US" altLang="ko-KR" dirty="0"/>
          </a:p>
          <a:p>
            <a:pPr fontAlgn="base"/>
            <a:r>
              <a:rPr lang="en-US" altLang="ko-KR" dirty="0"/>
              <a:t>ELIZA </a:t>
            </a:r>
            <a:r>
              <a:rPr lang="ko-KR" altLang="en-US" dirty="0"/>
              <a:t>라고 하는 이 프로그램은 사용자의 문장에서 특정한 키워드가 발견되면 어떤 규칙이 적용하여 답변을 생성한 후에 반환된다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05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ELIZA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31019"/>
            <a:ext cx="6978078" cy="4495800"/>
          </a:xfrm>
        </p:spPr>
      </p:pic>
    </p:spTree>
    <p:extLst>
      <p:ext uri="{BB962C8B-B14F-4D97-AF65-F5344CB8AC3E}">
        <p14:creationId xmlns:p14="http://schemas.microsoft.com/office/powerpoint/2010/main" val="389375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중국인 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영어만 할 수 있는 사람이 닫힌 방에 있고 중국어 질문과 답변이 적힌 책</a:t>
            </a:r>
            <a:r>
              <a:rPr lang="en-US" altLang="ko-KR" sz="2000" dirty="0"/>
              <a:t>, </a:t>
            </a:r>
            <a:r>
              <a:rPr lang="ko-KR" altLang="en-US" sz="2000" dirty="0"/>
              <a:t>종이</a:t>
            </a:r>
            <a:r>
              <a:rPr lang="en-US" altLang="ko-KR" sz="2000" dirty="0"/>
              <a:t>, </a:t>
            </a:r>
            <a:r>
              <a:rPr lang="ko-KR" altLang="en-US" sz="2000" dirty="0"/>
              <a:t>연필</a:t>
            </a:r>
            <a:r>
              <a:rPr lang="en-US" altLang="ko-KR" sz="2000" dirty="0"/>
              <a:t>, </a:t>
            </a:r>
            <a:r>
              <a:rPr lang="ko-KR" altLang="en-US" sz="2000" dirty="0"/>
              <a:t>지우개를 가지고 있다고 가정</a:t>
            </a:r>
            <a:endParaRPr lang="en-US" altLang="ko-KR" sz="2000" dirty="0"/>
          </a:p>
          <a:p>
            <a:r>
              <a:rPr lang="ko-KR" altLang="en-US" sz="2000" dirty="0"/>
              <a:t>이 방 안으로 중국인 질문자가 중국어로 질문을 써서 안으로 넣으면 </a:t>
            </a:r>
            <a:r>
              <a:rPr lang="en-US" altLang="ko-KR" sz="2000" dirty="0"/>
              <a:t>Searle</a:t>
            </a:r>
            <a:r>
              <a:rPr lang="ko-KR" altLang="en-US" sz="2000" dirty="0"/>
              <a:t>은 준비된 책에 따라 답변을 중국어로 써서 밖의 질문자에게 준다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9" y="3650986"/>
            <a:ext cx="7131560" cy="2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중국인 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Searle</a:t>
            </a:r>
            <a:r>
              <a:rPr lang="ko-KR" altLang="en-US" dirty="0"/>
              <a:t>은 소프트웨어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ELIZA)</a:t>
            </a:r>
            <a:r>
              <a:rPr lang="ko-KR" altLang="en-US" dirty="0"/>
              <a:t>가 자신이 이해하지 못한 기호를 단순히 조작하여 튜링 테스트를 통과할 수 있다고 언급했다</a:t>
            </a:r>
            <a:r>
              <a:rPr lang="en-US" altLang="ko-KR" dirty="0"/>
              <a:t>. </a:t>
            </a:r>
            <a:r>
              <a:rPr lang="ko-KR" altLang="en-US" dirty="0"/>
              <a:t>이해하지 못하면</a:t>
            </a:r>
            <a:r>
              <a:rPr lang="en-US" altLang="ko-KR" dirty="0"/>
              <a:t>, </a:t>
            </a:r>
            <a:r>
              <a:rPr lang="ko-KR" altLang="en-US" dirty="0"/>
              <a:t>사람들과 같은 의미에서 </a:t>
            </a:r>
            <a:r>
              <a:rPr lang="en-US" altLang="ko-KR" dirty="0"/>
              <a:t>"</a:t>
            </a:r>
            <a:r>
              <a:rPr lang="ko-KR" altLang="en-US" dirty="0"/>
              <a:t>생각</a:t>
            </a:r>
            <a:r>
              <a:rPr lang="en-US" altLang="ko-KR" dirty="0"/>
              <a:t>"</a:t>
            </a:r>
            <a:r>
              <a:rPr lang="ko-KR" altLang="en-US" dirty="0"/>
              <a:t>으로 간주될 수 없다는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튜링 테스트는 기계가 생각할 수 있음을 입증할 수 없다고 주장하였다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86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13</a:t>
            </a:r>
            <a:r>
              <a:rPr lang="ko-KR" altLang="en-US" dirty="0"/>
              <a:t>세 소년을 </a:t>
            </a:r>
            <a:r>
              <a:rPr lang="ko-KR" altLang="en-US" dirty="0" err="1"/>
              <a:t>시뮬레이트하기</a:t>
            </a:r>
            <a:r>
              <a:rPr lang="ko-KR" altLang="en-US" dirty="0"/>
              <a:t> 위해 개발된 컴퓨터 프로그램인 </a:t>
            </a:r>
            <a:r>
              <a:rPr lang="en-US" altLang="ko-KR" dirty="0"/>
              <a:t>"</a:t>
            </a:r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r>
              <a:rPr lang="ko-KR" altLang="en-US" dirty="0"/>
              <a:t> </a:t>
            </a:r>
            <a:r>
              <a:rPr lang="en-US" altLang="ko-KR" dirty="0"/>
              <a:t>(Eugene </a:t>
            </a:r>
            <a:r>
              <a:rPr lang="en-US" altLang="ko-KR" dirty="0" err="1"/>
              <a:t>Goostman</a:t>
            </a:r>
            <a:r>
              <a:rPr lang="en-US" altLang="ko-KR" dirty="0"/>
              <a:t>)"</a:t>
            </a:r>
            <a:r>
              <a:rPr lang="ko-KR" altLang="en-US" dirty="0"/>
              <a:t>은 심판관 중 </a:t>
            </a:r>
            <a:r>
              <a:rPr lang="en-US" altLang="ko-KR" dirty="0"/>
              <a:t>33%</a:t>
            </a:r>
            <a:r>
              <a:rPr lang="ko-KR" altLang="en-US" dirty="0"/>
              <a:t>가 인간이라고 판단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3" y="3258105"/>
            <a:ext cx="6421056" cy="26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알파고의 충격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92C2F6-B53D-4FC7-6A3F-4B5023E843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알파고는 구글 </a:t>
            </a:r>
            <a:r>
              <a:rPr lang="ko-KR" altLang="en-US" dirty="0" err="1"/>
              <a:t>딥마인드에서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r>
              <a:rPr lang="ko-KR" altLang="en-US" dirty="0"/>
              <a:t>년에 개발한 바둑 인공지능 프로그램이다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현재는 대적 상대가 없어서 은퇴한 상태이고 실력은 프로기사가 </a:t>
            </a:r>
            <a:r>
              <a:rPr lang="en-US" altLang="ko-KR" dirty="0"/>
              <a:t>3</a:t>
            </a:r>
            <a:r>
              <a:rPr lang="ko-KR" altLang="en-US" dirty="0"/>
              <a:t>점을 놓고도 쩔쩔매는 수준이다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94" y="2941680"/>
            <a:ext cx="5023560" cy="28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what is your worst memory in your life so far?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I don't understand. Explain.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memory of something that happened to you that was bad or painful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Hmm that a tricky question. My life is wonderful. I overcome many bad things that have happened to me in the past. However, the most painful memory I have had is performing very poorly in my GCSE's when I was younger.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did you fail?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Partially.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심판관</a:t>
            </a:r>
            <a:r>
              <a:rPr lang="en-US" altLang="ko-KR" dirty="0"/>
              <a:t>: explain?</a:t>
            </a:r>
          </a:p>
          <a:p>
            <a:pPr fontAlgn="base"/>
            <a:r>
              <a:rPr lang="ko-KR" altLang="en-US" dirty="0"/>
              <a:t>유진</a:t>
            </a:r>
            <a:r>
              <a:rPr lang="en-US" altLang="ko-KR" dirty="0"/>
              <a:t>: Some grades turned out to be good. Some turned out to be quite bad.</a:t>
            </a:r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800" dirty="0"/>
              <a:t>반드시 인간의 행동과 지적인 행동이 똑같은 것은 아니다</a:t>
            </a:r>
            <a:r>
              <a:rPr lang="en-US" altLang="ko-KR" sz="1800" dirty="0"/>
              <a:t>. </a:t>
            </a:r>
            <a:r>
              <a:rPr lang="ko-KR" altLang="en-US" sz="1800" dirty="0"/>
              <a:t>어떤 </a:t>
            </a:r>
            <a:r>
              <a:rPr lang="ko-KR" altLang="en-US" sz="1800" dirty="0" err="1"/>
              <a:t>어떤</a:t>
            </a:r>
            <a:r>
              <a:rPr lang="ko-KR" altLang="en-US" sz="1800" dirty="0"/>
              <a:t> 인간 행동은 </a:t>
            </a:r>
            <a:r>
              <a:rPr lang="ko-KR" altLang="en-US" sz="1800" dirty="0" err="1"/>
              <a:t>비지능적이고</a:t>
            </a:r>
            <a:r>
              <a:rPr lang="ko-KR" altLang="en-US" sz="1800" dirty="0"/>
              <a:t> 또 일부 지적 행동은 비인간적이다</a:t>
            </a:r>
            <a:r>
              <a:rPr lang="en-US" altLang="ko-KR" sz="1800" dirty="0"/>
              <a:t>. </a:t>
            </a:r>
          </a:p>
          <a:p>
            <a:pPr fontAlgn="base"/>
            <a:endParaRPr lang="en-US" altLang="ko-KR" sz="1800" dirty="0"/>
          </a:p>
          <a:p>
            <a:pPr fontAlgn="base"/>
            <a:r>
              <a:rPr lang="ko-KR" altLang="en-US" sz="1800" dirty="0"/>
              <a:t>튜링 테스트 자체가 너무 예전 기준이라는 의견도 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3116903"/>
            <a:ext cx="4989250" cy="36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역사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84" y="1875407"/>
            <a:ext cx="6219633" cy="4495800"/>
          </a:xfrm>
        </p:spPr>
      </p:pic>
    </p:spTree>
    <p:extLst>
      <p:ext uri="{BB962C8B-B14F-4D97-AF65-F5344CB8AC3E}">
        <p14:creationId xmlns:p14="http://schemas.microsoft.com/office/powerpoint/2010/main" val="3951227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태동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1943</a:t>
            </a:r>
            <a:r>
              <a:rPr lang="ko-KR" altLang="en-US" sz="2000" dirty="0"/>
              <a:t>년에 </a:t>
            </a:r>
            <a:r>
              <a:rPr lang="en-US" altLang="ko-KR" sz="2000" dirty="0"/>
              <a:t>Warren McCulloch</a:t>
            </a:r>
            <a:r>
              <a:rPr lang="ko-KR" altLang="en-US" sz="2000" dirty="0"/>
              <a:t>과 </a:t>
            </a:r>
            <a:r>
              <a:rPr lang="en-US" altLang="ko-KR" sz="2000" dirty="0"/>
              <a:t>Walter Pitts</a:t>
            </a:r>
            <a:r>
              <a:rPr lang="ko-KR" altLang="en-US" sz="2000" dirty="0"/>
              <a:t>는 뉴런들의 간단한 네트워크를 분석하고 이것이 간단한 논리 기능을 수행할 수 있음을 보여주었다</a:t>
            </a:r>
            <a:r>
              <a:rPr lang="en-US" altLang="ko-KR" sz="2000" dirty="0"/>
              <a:t>. </a:t>
            </a:r>
            <a:r>
              <a:rPr lang="ko-KR" altLang="en-US" sz="2000" dirty="0"/>
              <a:t>이것들은 나중에 연구자들이 인공 신경망이라고 부르게 되었다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0" y="2952209"/>
            <a:ext cx="4212833" cy="35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03" y="1970842"/>
            <a:ext cx="5755970" cy="3432699"/>
          </a:xfrm>
        </p:spPr>
      </p:pic>
    </p:spTree>
    <p:extLst>
      <p:ext uri="{BB962C8B-B14F-4D97-AF65-F5344CB8AC3E}">
        <p14:creationId xmlns:p14="http://schemas.microsoft.com/office/powerpoint/2010/main" val="311547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인공 신경망의 초기 형태인 </a:t>
            </a:r>
            <a:r>
              <a:rPr lang="ko-KR" altLang="en-US" sz="2000" dirty="0" err="1"/>
              <a:t>퍼셉트론</a:t>
            </a:r>
            <a:r>
              <a:rPr lang="en-US" altLang="ko-KR" sz="2000" dirty="0"/>
              <a:t>(perceptron)</a:t>
            </a:r>
            <a:r>
              <a:rPr lang="ko-KR" altLang="en-US" sz="2000" dirty="0"/>
              <a:t>을 </a:t>
            </a:r>
            <a:r>
              <a:rPr lang="en-US" altLang="ko-KR" sz="2000" dirty="0"/>
              <a:t>Frank Rosenblatt</a:t>
            </a:r>
            <a:r>
              <a:rPr lang="ko-KR" altLang="en-US" sz="2000" dirty="0"/>
              <a:t>가 개발하였다</a:t>
            </a:r>
            <a:r>
              <a:rPr lang="en-US" altLang="ko-KR" sz="2000" dirty="0"/>
              <a:t>. Rosenblatt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퍼셉트론은</a:t>
            </a:r>
            <a:r>
              <a:rPr lang="ko-KR" altLang="en-US" sz="2000" dirty="0"/>
              <a:t> 궁극적으로 언어를 배우고 결정하며 언어를 번역할 수 있게 될 것</a:t>
            </a:r>
            <a:r>
              <a:rPr lang="en-US" altLang="ko-KR" sz="2000" dirty="0"/>
              <a:t>"</a:t>
            </a:r>
            <a:r>
              <a:rPr lang="ko-KR" altLang="en-US" sz="2000" dirty="0"/>
              <a:t>이라고 예측하여 낙관적인 입장을 보였다</a:t>
            </a:r>
            <a:r>
              <a:rPr lang="en-US" altLang="ko-KR" sz="2000" dirty="0"/>
              <a:t>. Minsky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Papert</a:t>
            </a:r>
            <a:r>
              <a:rPr lang="ko-KR" altLang="en-US" sz="2000" dirty="0"/>
              <a:t>의 </a:t>
            </a:r>
            <a:r>
              <a:rPr lang="en-US" altLang="ko-KR" sz="2000" dirty="0"/>
              <a:t>1969</a:t>
            </a:r>
            <a:r>
              <a:rPr lang="ko-KR" altLang="en-US" sz="2000" dirty="0"/>
              <a:t>년 저서 </a:t>
            </a:r>
            <a:r>
              <a:rPr lang="en-US" altLang="ko-KR" sz="2000" dirty="0"/>
              <a:t>'</a:t>
            </a:r>
            <a:r>
              <a:rPr lang="ko-KR" altLang="en-US" sz="2000" dirty="0" err="1"/>
              <a:t>퍼셉트론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Perceptrons</a:t>
            </a:r>
            <a:r>
              <a:rPr lang="en-US" altLang="ko-KR" sz="2000" dirty="0"/>
              <a:t>)' </a:t>
            </a:r>
            <a:r>
              <a:rPr lang="ko-KR" altLang="en-US" sz="2000" dirty="0"/>
              <a:t>이 발표되면서 갑작스럽게 중단되었다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3" y="3474735"/>
            <a:ext cx="6649375" cy="26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9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다트머스</a:t>
            </a:r>
            <a:r>
              <a:rPr lang="ko-KR" altLang="en-US" dirty="0"/>
              <a:t> 학술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1956</a:t>
            </a:r>
            <a:r>
              <a:rPr lang="ko-KR" altLang="en-US" sz="2000" dirty="0"/>
              <a:t>년에 의해 </a:t>
            </a:r>
            <a:r>
              <a:rPr lang="ko-KR" altLang="en-US" sz="2000" dirty="0" err="1"/>
              <a:t>다트머스</a:t>
            </a:r>
            <a:r>
              <a:rPr lang="ko-KR" altLang="en-US" sz="2000" dirty="0"/>
              <a:t> 학술 회의가 </a:t>
            </a:r>
            <a:r>
              <a:rPr lang="en-US" altLang="ko-KR" sz="2000" dirty="0"/>
              <a:t>Marvin Minsky</a:t>
            </a:r>
            <a:r>
              <a:rPr lang="ko-KR" altLang="en-US" sz="2000" dirty="0"/>
              <a:t>와 </a:t>
            </a:r>
            <a:r>
              <a:rPr lang="en-US" altLang="ko-KR" sz="2000" dirty="0"/>
              <a:t>John </a:t>
            </a:r>
            <a:r>
              <a:rPr lang="en-US" altLang="ko-KR" sz="2000" dirty="0" err="1"/>
              <a:t>MacCarthy</a:t>
            </a:r>
            <a:r>
              <a:rPr lang="en-US" altLang="ko-KR" sz="2000" dirty="0"/>
              <a:t> </a:t>
            </a:r>
            <a:r>
              <a:rPr lang="ko-KR" altLang="en-US" sz="2000" dirty="0"/>
              <a:t>등에 의하여 조직되었다</a:t>
            </a:r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9" y="2938508"/>
            <a:ext cx="6620958" cy="33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탐색으로 추론하기</a:t>
            </a:r>
            <a:r>
              <a:rPr lang="en-US" altLang="ko-KR" dirty="0"/>
              <a:t>”</a:t>
            </a:r>
            <a:r>
              <a:rPr lang="ko-KR" altLang="en-US" dirty="0"/>
              <a:t>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많은 초기의 </a:t>
            </a:r>
            <a:r>
              <a:rPr lang="en-US" altLang="ko-KR" sz="2000" dirty="0"/>
              <a:t>AI </a:t>
            </a:r>
            <a:r>
              <a:rPr lang="ko-KR" altLang="en-US" sz="2000" dirty="0"/>
              <a:t>프로그램은 기본 탐색 알고리즘을 사용했다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이들 알고리즘은 어떤 목표를 달성하기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미로를 탐색하는 것처럼 단계별로 진행하였고 막 다른 곳에 도달할 때마다 탐색 트리 상에서 되돌아갔다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3281144"/>
            <a:ext cx="7975748" cy="26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5" y="2241485"/>
            <a:ext cx="6764569" cy="3726523"/>
          </a:xfrm>
        </p:spPr>
      </p:pic>
    </p:spTree>
    <p:extLst>
      <p:ext uri="{BB962C8B-B14F-4D97-AF65-F5344CB8AC3E}">
        <p14:creationId xmlns:p14="http://schemas.microsoft.com/office/powerpoint/2010/main" val="324376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장난감 문제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8" y="2279069"/>
            <a:ext cx="8153400" cy="2250296"/>
          </a:xfrm>
        </p:spPr>
      </p:pic>
    </p:spTree>
    <p:extLst>
      <p:ext uri="{BB962C8B-B14F-4D97-AF65-F5344CB8AC3E}">
        <p14:creationId xmlns:p14="http://schemas.microsoft.com/office/powerpoint/2010/main" val="36647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알파고의</a:t>
            </a:r>
            <a:r>
              <a:rPr lang="ko-KR" altLang="en-US" dirty="0"/>
              <a:t> 변신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8" y="1840061"/>
            <a:ext cx="8153400" cy="4104854"/>
          </a:xfrm>
        </p:spPr>
      </p:pic>
    </p:spTree>
    <p:extLst>
      <p:ext uri="{BB962C8B-B14F-4D97-AF65-F5344CB8AC3E}">
        <p14:creationId xmlns:p14="http://schemas.microsoft.com/office/powerpoint/2010/main" val="10567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당시의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첫 번째로 </a:t>
            </a:r>
            <a:r>
              <a:rPr lang="en-US" altLang="ko-KR" dirty="0"/>
              <a:t>1970</a:t>
            </a:r>
            <a:r>
              <a:rPr lang="ko-KR" altLang="en-US" dirty="0"/>
              <a:t>년대에는 충분한 컴퓨팅 파워가 없었다</a:t>
            </a:r>
            <a:r>
              <a:rPr lang="en-US" altLang="ko-KR" dirty="0"/>
              <a:t>. </a:t>
            </a:r>
            <a:r>
              <a:rPr lang="ko-KR" altLang="en-US" dirty="0"/>
              <a:t>실제로 유용한 결과를 내는데 필요한 </a:t>
            </a:r>
            <a:r>
              <a:rPr lang="en-US" altLang="ko-KR" dirty="0"/>
              <a:t>CPU</a:t>
            </a:r>
            <a:r>
              <a:rPr lang="ko-KR" altLang="en-US" dirty="0"/>
              <a:t>의 속도나 충분한 메모리가 없었다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두 번째로 </a:t>
            </a:r>
            <a:r>
              <a:rPr lang="en-US" altLang="ko-KR" dirty="0"/>
              <a:t>“</a:t>
            </a:r>
            <a:r>
              <a:rPr lang="ko-KR" altLang="en-US" dirty="0"/>
              <a:t>장난감 </a:t>
            </a:r>
            <a:r>
              <a:rPr lang="ko-KR" altLang="en-US" dirty="0" err="1"/>
              <a:t>문제”가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인공 지능 분야에서는 지수적 시간에만 풀 수 있는 많은 현실적인 문제가 있다</a:t>
            </a:r>
            <a:r>
              <a:rPr lang="en-US" altLang="ko-KR" dirty="0"/>
              <a:t>. </a:t>
            </a:r>
            <a:r>
              <a:rPr lang="ko-KR" altLang="en-US" dirty="0"/>
              <a:t>따라서 이러한 현실적인 문제에 대한 최적의 솔루션을 찾는 데는 상상할 수 없는 양의 계산 시간이 필요하다</a:t>
            </a:r>
            <a:r>
              <a:rPr lang="en-US" altLang="ko-KR" dirty="0"/>
              <a:t>. 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세 번째로 컴퓨터 시각이나 자연어 처리와 같은 많은 인공 지능 응용 프로그램은 전 세계에 대한 엄청난 양의 정보를 필요로 한다</a:t>
            </a:r>
            <a:r>
              <a:rPr lang="en-US" altLang="ko-KR" dirty="0"/>
              <a:t>. 1970</a:t>
            </a:r>
            <a:r>
              <a:rPr lang="ko-KR" altLang="en-US" dirty="0"/>
              <a:t>년에는 아무도 이 정도의 데이터베이스를 만들 수 없었고 어떤 프로그램도 이 방대한 정보를 어떻게 학습해야 하는지를 알지 못했다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61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전성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연구자들은 이 세상의 모든 문제를 해결할 수 있는 시스템을 개발한다는 생각을 버렸다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이에 새롭게 등장한 시스템이 </a:t>
            </a:r>
            <a:r>
              <a:rPr lang="en-US" altLang="ko-KR" sz="2000" dirty="0"/>
              <a:t>"</a:t>
            </a:r>
            <a:r>
              <a:rPr lang="ko-KR" altLang="en-US" sz="2000" dirty="0"/>
              <a:t>전문가 시스템</a:t>
            </a:r>
            <a:r>
              <a:rPr lang="en-US" altLang="ko-KR" sz="2000" dirty="0"/>
              <a:t>(expert system)"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2979223"/>
            <a:ext cx="5761608" cy="32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전문가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DENDRAL</a:t>
            </a:r>
            <a:r>
              <a:rPr lang="ko-KR" altLang="en-US" sz="2000" dirty="0"/>
              <a:t>은 분광계 수치로 화합물을 분석하는 전문가 시스템으로 </a:t>
            </a:r>
            <a:r>
              <a:rPr lang="ko-KR" altLang="en-US" sz="2000" dirty="0" err="1"/>
              <a:t>스탠포드</a:t>
            </a:r>
            <a:r>
              <a:rPr lang="ko-KR" altLang="en-US" sz="2000" dirty="0"/>
              <a:t> 대학교의 </a:t>
            </a:r>
            <a:r>
              <a:rPr lang="en-US" altLang="ko-KR" sz="2000" dirty="0"/>
              <a:t>Edward </a:t>
            </a:r>
            <a:r>
              <a:rPr lang="en-US" altLang="ko-KR" sz="2000" dirty="0" err="1"/>
              <a:t>Feigenbaum</a:t>
            </a:r>
            <a:r>
              <a:rPr lang="ko-KR" altLang="en-US" sz="2000" dirty="0"/>
              <a:t>과 그의 학생들에 의해 개발되었다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MYCIN</a:t>
            </a:r>
            <a:r>
              <a:rPr lang="ko-KR" altLang="en-US" sz="2000" dirty="0"/>
              <a:t>은 전염성 질환을 진단하고 항생제를 처방하는 전문가 시스템이었다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79873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부활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881467" cy="44958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1982</a:t>
            </a:r>
            <a:r>
              <a:rPr lang="ko-KR" altLang="en-US" sz="2000" dirty="0"/>
              <a:t>년 물리학자 </a:t>
            </a:r>
            <a:r>
              <a:rPr lang="en-US" altLang="ko-KR" sz="2000" dirty="0"/>
              <a:t>John Hopfield</a:t>
            </a:r>
            <a:r>
              <a:rPr lang="ko-KR" altLang="en-US" sz="2000" dirty="0"/>
              <a:t>는 완전히 새로운 방식으로 정보를 학습하고 처리할 수 있는 한 형태의 신경망</a:t>
            </a:r>
            <a:r>
              <a:rPr lang="en-US" altLang="ko-KR" sz="2000" dirty="0"/>
              <a:t>(Hopfield Net)</a:t>
            </a:r>
            <a:r>
              <a:rPr lang="ko-KR" altLang="en-US" sz="2000" dirty="0"/>
              <a:t>을 제안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Geoffrey Hinton</a:t>
            </a:r>
            <a:r>
              <a:rPr lang="ko-KR" altLang="en-US" sz="2000" dirty="0"/>
              <a:t>과 </a:t>
            </a:r>
            <a:r>
              <a:rPr lang="en-US" altLang="ko-KR" sz="2000" dirty="0"/>
              <a:t>David </a:t>
            </a:r>
            <a:r>
              <a:rPr lang="en-US" altLang="ko-KR" sz="2000" dirty="0" err="1"/>
              <a:t>Rumelhart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역전파</a:t>
            </a:r>
            <a:r>
              <a:rPr lang="en-US" altLang="ko-KR" sz="2000" dirty="0"/>
              <a:t>(backpropagation)"</a:t>
            </a:r>
            <a:r>
              <a:rPr lang="ko-KR" altLang="en-US" sz="2000" dirty="0"/>
              <a:t>라고 불리는 유명한 학습 방법을 대중화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5" b="4725"/>
          <a:stretch/>
        </p:blipFill>
        <p:spPr>
          <a:xfrm>
            <a:off x="4494115" y="1526959"/>
            <a:ext cx="4271933" cy="52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5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전문가 시스템은 유용했지만 몇 가지 특수한 상황에서만 유용함이 밝혀졌다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r>
              <a:rPr lang="en-US" altLang="ko-KR" sz="2000" dirty="0"/>
              <a:t>1980</a:t>
            </a:r>
            <a:r>
              <a:rPr lang="ko-KR" altLang="en-US" sz="2000" dirty="0"/>
              <a:t>년대 후반</a:t>
            </a:r>
            <a:r>
              <a:rPr lang="en-US" altLang="ko-KR" sz="2000" dirty="0"/>
              <a:t>, </a:t>
            </a:r>
            <a:r>
              <a:rPr lang="ko-KR" altLang="en-US" sz="2000" dirty="0"/>
              <a:t>미국의 전략적 컴퓨팅 구상</a:t>
            </a:r>
            <a:r>
              <a:rPr lang="en-US" altLang="ko-KR" sz="2000" dirty="0"/>
              <a:t>(Strategic Computing Initiative)</a:t>
            </a:r>
            <a:r>
              <a:rPr lang="ko-KR" altLang="en-US" sz="2000" dirty="0"/>
              <a:t>은 </a:t>
            </a:r>
            <a:r>
              <a:rPr lang="en-US" altLang="ko-KR" sz="2000" dirty="0"/>
              <a:t>AI</a:t>
            </a:r>
            <a:r>
              <a:rPr lang="ko-KR" altLang="en-US" sz="2000" dirty="0"/>
              <a:t>에 대한 기금을 잔인하게 삭감했다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5" y="3245161"/>
            <a:ext cx="6090082" cy="34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1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부활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딥러닝</a:t>
            </a:r>
            <a:r>
              <a:rPr lang="en-US" altLang="ko-KR" sz="2000" dirty="0"/>
              <a:t>(deep learning)</a:t>
            </a:r>
            <a:r>
              <a:rPr lang="ko-KR" altLang="en-US" sz="2000" dirty="0"/>
              <a:t>은 많은 레이어</a:t>
            </a:r>
            <a:r>
              <a:rPr lang="en-US" altLang="ko-KR" sz="2000" dirty="0"/>
              <a:t>(layer)</a:t>
            </a:r>
            <a:r>
              <a:rPr lang="ko-KR" altLang="en-US" sz="2000" dirty="0"/>
              <a:t>가 있는 신경 회로망을 사용하여 데이터의 추상화를 모델링하는 기계 학습의 한 분야이다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7"/>
          <a:stretch/>
        </p:blipFill>
        <p:spPr>
          <a:xfrm>
            <a:off x="2041864" y="2858896"/>
            <a:ext cx="4367814" cy="32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3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094656-91AB-D86D-6D98-EA01CA35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45" y="2175944"/>
            <a:ext cx="6012354" cy="4682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부활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최근의 딥러닝 개발은 바둑이나 </a:t>
            </a:r>
            <a:r>
              <a:rPr lang="ko-KR" altLang="en-US" sz="2000" dirty="0" err="1"/>
              <a:t>스타그래프트</a:t>
            </a:r>
            <a:r>
              <a:rPr lang="en-US" altLang="ko-KR" sz="2000" dirty="0"/>
              <a:t>, </a:t>
            </a:r>
            <a:r>
              <a:rPr lang="ko-KR" altLang="en-US" sz="2000" dirty="0"/>
              <a:t>전투기 조종</a:t>
            </a:r>
            <a:r>
              <a:rPr lang="en-US" altLang="ko-KR" sz="2000" dirty="0"/>
              <a:t>, Doom </a:t>
            </a:r>
            <a:r>
              <a:rPr lang="ko-KR" altLang="en-US" sz="2000" dirty="0"/>
              <a:t>게임과 같은 분야에서 인간과 경쟁하여 놀라운 결과를 만들어 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1558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자동차 업계에서는 이미지 인식 기술을 바탕으로 한 자율 주행 자동차 개발에 심혈을 기울이고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846CD-98D2-C53D-D849-10FAFC60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0" y="2570194"/>
            <a:ext cx="75723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동영상 추천 시스템</a:t>
            </a:r>
            <a:r>
              <a:rPr lang="en-US" altLang="ko-KR" dirty="0"/>
              <a:t>: </a:t>
            </a:r>
            <a:r>
              <a:rPr lang="ko-KR" altLang="en-US" dirty="0"/>
              <a:t>여러분도 유튜브의 알고리즘에 빠져서 영상들을 연속하여 시청한 경험이 있을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C79A8-76FF-F46D-DEC0-C7872C1C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40" y="2759798"/>
            <a:ext cx="6819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광고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인공지능은 현재 사용자가 보고 있는 웹사이트의 컨텐츠와 가장 유사한 상품이나 기사를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47107-1E39-EA0C-E654-FBB3836E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48" y="2670301"/>
            <a:ext cx="65532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44633-2E8A-98A8-FC92-D38FA186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충격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752A7-90EE-785C-5E65-5769A38B5C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Chat GPT</a:t>
            </a:r>
            <a:r>
              <a:rPr lang="ko-KR" altLang="en-US" dirty="0"/>
              <a:t>는 </a:t>
            </a:r>
            <a:r>
              <a:rPr lang="en-US" altLang="ko-KR" dirty="0" err="1"/>
              <a:t>OpenAI</a:t>
            </a:r>
            <a:r>
              <a:rPr lang="ko-KR" altLang="en-US" dirty="0"/>
              <a:t>에서 만든 </a:t>
            </a:r>
            <a:r>
              <a:rPr lang="ko-KR" altLang="en-US" dirty="0" err="1"/>
              <a:t>채팅봇으로</a:t>
            </a:r>
            <a:r>
              <a:rPr lang="ko-KR" altLang="en-US" dirty="0"/>
              <a:t> 기존 대화 기억</a:t>
            </a:r>
            <a:r>
              <a:rPr lang="en-US" altLang="ko-KR" dirty="0"/>
              <a:t>, </a:t>
            </a:r>
            <a:r>
              <a:rPr lang="ko-KR" altLang="en-US" dirty="0"/>
              <a:t>리포트 작성 기능</a:t>
            </a:r>
            <a:r>
              <a:rPr lang="en-US" altLang="ko-KR" dirty="0"/>
              <a:t>, </a:t>
            </a:r>
            <a:r>
              <a:rPr lang="ko-KR" altLang="en-US" dirty="0"/>
              <a:t>자연어 생성 기능</a:t>
            </a:r>
            <a:r>
              <a:rPr lang="en-US" altLang="ko-KR" dirty="0"/>
              <a:t>, </a:t>
            </a:r>
            <a:r>
              <a:rPr lang="ko-KR" altLang="en-US" dirty="0"/>
              <a:t>문맥 파악 </a:t>
            </a:r>
            <a:r>
              <a:rPr lang="ko-KR" altLang="en-US" dirty="0" err="1"/>
              <a:t>기능등을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3FD925-36FE-845B-1783-B095F338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08086320">
            <a:extLst>
              <a:ext uri="{FF2B5EF4-FFF2-40B4-BE49-F238E27FC236}">
                <a16:creationId xmlns:a16="http://schemas.microsoft.com/office/drawing/2014/main" id="{0D63D02B-7DA4-F4E9-87D4-6E3DDE4F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77" y="2448962"/>
            <a:ext cx="6692542" cy="35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84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 err="1"/>
              <a:t>챗봇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오늘날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/>
              <a:t>Google Assistant </a:t>
            </a:r>
            <a:r>
              <a:rPr lang="ko-KR" altLang="en-US" dirty="0"/>
              <a:t>및 </a:t>
            </a:r>
            <a:r>
              <a:rPr lang="en-US" altLang="ko-KR" dirty="0"/>
              <a:t>Amazon Alexa</a:t>
            </a:r>
            <a:r>
              <a:rPr lang="ko-KR" altLang="en-US" dirty="0"/>
              <a:t>와 같은 가상 </a:t>
            </a:r>
            <a:r>
              <a:rPr lang="ko-KR" altLang="en-US" dirty="0" err="1"/>
              <a:t>어시스턴트</a:t>
            </a:r>
            <a:r>
              <a:rPr lang="ko-KR" altLang="en-US" dirty="0"/>
              <a:t> </a:t>
            </a:r>
            <a:r>
              <a:rPr lang="en-US" altLang="ko-KR" dirty="0"/>
              <a:t>, Facebook Messenger </a:t>
            </a:r>
            <a:r>
              <a:rPr lang="ko-KR" altLang="en-US" dirty="0"/>
              <a:t>또는 </a:t>
            </a:r>
            <a:r>
              <a:rPr lang="en-US" altLang="ko-KR" dirty="0"/>
              <a:t>WeChat</a:t>
            </a:r>
            <a:r>
              <a:rPr lang="ko-KR" altLang="en-US" dirty="0"/>
              <a:t>과 같은 </a:t>
            </a:r>
            <a:r>
              <a:rPr lang="ko-KR" altLang="en-US" dirty="0" err="1"/>
              <a:t>메시징</a:t>
            </a:r>
            <a:r>
              <a:rPr lang="ko-KR" altLang="en-US" dirty="0"/>
              <a:t> 앱 이나 웹 사이트를 통해 사용된다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/>
          <a:stretch/>
        </p:blipFill>
        <p:spPr>
          <a:xfrm>
            <a:off x="2947387" y="3015175"/>
            <a:ext cx="2556769" cy="38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6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예술 창작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아래 그림은 </a:t>
            </a:r>
            <a:r>
              <a:rPr lang="en-US" altLang="ko-KR" sz="1800" b="0" i="0" u="none" strike="noStrike" baseline="0" dirty="0">
                <a:latin typeface="ITCGaramondStd-Lt"/>
              </a:rPr>
              <a:t>2022</a:t>
            </a:r>
            <a:r>
              <a:rPr lang="ko-KR" altLang="en-US" sz="1800" b="0" i="0" u="none" strike="noStrike" baseline="0" dirty="0">
                <a:latin typeface="YDVYMjOStd12"/>
              </a:rPr>
              <a:t>년 </a:t>
            </a:r>
            <a:r>
              <a:rPr lang="en-US" altLang="ko-KR" sz="1800" b="0" i="0" u="none" strike="noStrike" baseline="0" dirty="0">
                <a:latin typeface="ITCGaramondStd-Lt"/>
              </a:rPr>
              <a:t>8</a:t>
            </a:r>
            <a:r>
              <a:rPr lang="ko-KR" altLang="en-US" sz="1800" b="0" i="0" u="none" strike="noStrike" baseline="0" dirty="0">
                <a:latin typeface="YDVYMjOStd12"/>
              </a:rPr>
              <a:t>월에 미국 콜로라도 주립 박람회의 디지털 예술 부문에서 우승을 차지한 ‘스페이스 오페라 </a:t>
            </a:r>
            <a:r>
              <a:rPr lang="ko-KR" altLang="en-US" sz="1800" b="0" i="0" u="none" strike="noStrike" baseline="0" dirty="0" err="1">
                <a:latin typeface="YDVYMjOStd12"/>
              </a:rPr>
              <a:t>극장’이다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3DF96D-D314-6640-F43A-854D23CA1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35" y="2514600"/>
            <a:ext cx="75914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2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의료분야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863889"/>
            <a:ext cx="8153400" cy="3968421"/>
          </a:xfrm>
        </p:spPr>
      </p:pic>
    </p:spTree>
    <p:extLst>
      <p:ext uri="{BB962C8B-B14F-4D97-AF65-F5344CB8AC3E}">
        <p14:creationId xmlns:p14="http://schemas.microsoft.com/office/powerpoint/2010/main" val="2441260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신약 개발과 생물학 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57B73-E4ED-2F42-5042-FEBECAF530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ITCGaramondStd-Lt"/>
              </a:rPr>
              <a:t>AI</a:t>
            </a:r>
            <a:r>
              <a:rPr lang="ko-KR" altLang="en-US" sz="1800" b="0" i="0" u="none" strike="noStrike" baseline="0" dirty="0">
                <a:latin typeface="YDVYMjOStd12"/>
              </a:rPr>
              <a:t>는 빠른 속도로 논문과 화합물을 탐색할 수 있기 때문에 시간과 비용을 대폭 절감할 수 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여기서 주목해야 할 </a:t>
            </a:r>
            <a:r>
              <a:rPr lang="en-US" altLang="ko-KR" sz="1800" b="0" i="0" u="none" strike="noStrike" baseline="0" dirty="0">
                <a:latin typeface="ITCGaramondStd-Lt"/>
              </a:rPr>
              <a:t>AI</a:t>
            </a:r>
            <a:r>
              <a:rPr lang="ko-KR" altLang="en-US" sz="1800" b="0" i="0" u="none" strike="noStrike" baseline="0" dirty="0">
                <a:latin typeface="YDVYMjOStd12"/>
              </a:rPr>
              <a:t>가 </a:t>
            </a:r>
            <a:r>
              <a:rPr lang="ko-KR" altLang="en-US" sz="1800" b="0" i="0" u="none" strike="noStrike" baseline="0" dirty="0" err="1">
                <a:latin typeface="YDVYMjOStd12"/>
              </a:rPr>
              <a:t>알파폴드</a:t>
            </a:r>
            <a:r>
              <a:rPr lang="en-US" altLang="ko-KR" sz="1800" b="0" i="0" u="none" strike="noStrike" baseline="0" dirty="0">
                <a:latin typeface="YDVYMjOStd12"/>
              </a:rPr>
              <a:t>(</a:t>
            </a:r>
            <a:r>
              <a:rPr lang="en-US" altLang="ko-KR" sz="1800" b="0" i="0" u="none" strike="noStrike" baseline="0" dirty="0" err="1">
                <a:latin typeface="ITCGaramondStd-Lt"/>
              </a:rPr>
              <a:t>AlphaFold</a:t>
            </a:r>
            <a:r>
              <a:rPr lang="en-US" altLang="ko-KR" sz="1800" b="0" i="0" u="none" strike="noStrike" baseline="0" dirty="0">
                <a:latin typeface="YDVYMjOStd12"/>
              </a:rPr>
              <a:t>)</a:t>
            </a:r>
            <a:r>
              <a:rPr lang="ko-KR" altLang="en-US" sz="1800" b="0" i="0" u="none" strike="noStrike" baseline="0" dirty="0">
                <a:latin typeface="YDVYMjOStd12"/>
              </a:rPr>
              <a:t>이다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507483-46C8-3867-7323-A96032860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08360440">
            <a:extLst>
              <a:ext uri="{FF2B5EF4-FFF2-40B4-BE49-F238E27FC236}">
                <a16:creationId xmlns:a16="http://schemas.microsoft.com/office/drawing/2014/main" id="{8FCCE2EC-EF0C-BDB5-8AAE-E4726BF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18" y="2675299"/>
            <a:ext cx="7142796" cy="362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97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신약 개발과 생물학 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57B73-E4ED-2F42-5042-FEBECAF530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ITCGaramondStd-Lt"/>
              </a:rPr>
              <a:t>AI</a:t>
            </a:r>
            <a:r>
              <a:rPr lang="ko-KR" altLang="en-US" sz="1800" b="0" i="0" u="none" strike="noStrike" baseline="0" dirty="0">
                <a:latin typeface="YDVYMjOStd12"/>
              </a:rPr>
              <a:t>는 빠른 속도로 논문과 화합물을 탐색할 수 있기 때문에 시간과 비용을 대폭 절감할 수 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여기서 주목해야 할 </a:t>
            </a:r>
            <a:r>
              <a:rPr lang="en-US" altLang="ko-KR" sz="1800" b="0" i="0" u="none" strike="noStrike" baseline="0" dirty="0">
                <a:latin typeface="ITCGaramondStd-Lt"/>
              </a:rPr>
              <a:t>AI</a:t>
            </a:r>
            <a:r>
              <a:rPr lang="ko-KR" altLang="en-US" sz="1800" b="0" i="0" u="none" strike="noStrike" baseline="0" dirty="0">
                <a:latin typeface="YDVYMjOStd12"/>
              </a:rPr>
              <a:t>가 </a:t>
            </a:r>
            <a:r>
              <a:rPr lang="ko-KR" altLang="en-US" sz="1800" b="0" i="0" u="none" strike="noStrike" baseline="0" dirty="0" err="1">
                <a:latin typeface="YDVYMjOStd12"/>
              </a:rPr>
              <a:t>알파폴드</a:t>
            </a:r>
            <a:r>
              <a:rPr lang="en-US" altLang="ko-KR" sz="1800" b="0" i="0" u="none" strike="noStrike" baseline="0" dirty="0">
                <a:latin typeface="YDVYMjOStd12"/>
              </a:rPr>
              <a:t>(</a:t>
            </a:r>
            <a:r>
              <a:rPr lang="en-US" altLang="ko-KR" sz="1800" b="0" i="0" u="none" strike="noStrike" baseline="0" dirty="0" err="1">
                <a:latin typeface="ITCGaramondStd-Lt"/>
              </a:rPr>
              <a:t>AlphaFold</a:t>
            </a:r>
            <a:r>
              <a:rPr lang="en-US" altLang="ko-KR" sz="1800" b="0" i="0" u="none" strike="noStrike" baseline="0" dirty="0">
                <a:latin typeface="YDVYMjOStd12"/>
              </a:rPr>
              <a:t>)</a:t>
            </a:r>
            <a:r>
              <a:rPr lang="ko-KR" altLang="en-US" sz="1800" b="0" i="0" u="none" strike="noStrike" baseline="0" dirty="0">
                <a:latin typeface="YDVYMjOStd12"/>
              </a:rPr>
              <a:t>이다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CAA09-0B27-7BB5-5CB4-EDDB8044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7" y="2503990"/>
            <a:ext cx="73723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310E5-BB09-C0D4-A79C-6B7184EC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초거대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D6116-9103-8639-2AF6-244000A058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초거대 </a:t>
            </a:r>
            <a:r>
              <a:rPr lang="en-US" altLang="ko-KR" dirty="0"/>
              <a:t>AI</a:t>
            </a:r>
            <a:r>
              <a:rPr lang="ko-KR" altLang="en-US" dirty="0"/>
              <a:t>란 강력한 연산 인프라를 바탕으로 대용량 데이터를 학습해 종합적 추론이 가능한 기술이다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알파고는 바둑 분야에만 특화돼 있지만</a:t>
            </a:r>
            <a:r>
              <a:rPr lang="en-US" altLang="ko-KR" dirty="0"/>
              <a:t>, </a:t>
            </a:r>
            <a:r>
              <a:rPr lang="ko-KR" altLang="en-US" dirty="0"/>
              <a:t>초거대 </a:t>
            </a:r>
            <a:r>
              <a:rPr lang="en-US" altLang="ko-KR" dirty="0"/>
              <a:t>AI</a:t>
            </a:r>
            <a:r>
              <a:rPr lang="ko-KR" altLang="en-US" dirty="0"/>
              <a:t>는 여러 상황에서 역할을 수행할 수 있다</a:t>
            </a:r>
            <a:r>
              <a:rPr lang="en-US" altLang="ko-KR" dirty="0"/>
              <a:t>. </a:t>
            </a:r>
            <a:r>
              <a:rPr lang="ko-KR" altLang="en-US" dirty="0"/>
              <a:t>마치 인간의 능력을 전부 갖춘 </a:t>
            </a:r>
            <a:r>
              <a:rPr lang="en-US" altLang="ko-KR" dirty="0"/>
              <a:t>AI</a:t>
            </a:r>
            <a:r>
              <a:rPr lang="ko-KR" altLang="en-US" dirty="0"/>
              <a:t>를 만들려는 시도이다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OpenAI</a:t>
            </a:r>
            <a:r>
              <a:rPr lang="ko-KR" altLang="en-US" dirty="0"/>
              <a:t>의 </a:t>
            </a:r>
            <a:r>
              <a:rPr lang="en-US" altLang="ko-KR" dirty="0"/>
              <a:t>GPT-3</a:t>
            </a:r>
            <a:r>
              <a:rPr lang="ko-KR" altLang="en-US" dirty="0"/>
              <a:t>가 있으며</a:t>
            </a:r>
            <a:r>
              <a:rPr lang="en-US" altLang="ko-KR" dirty="0"/>
              <a:t>, </a:t>
            </a:r>
            <a:r>
              <a:rPr lang="ko-KR" altLang="en-US" dirty="0"/>
              <a:t>우리나라의 </a:t>
            </a:r>
            <a:r>
              <a:rPr lang="en-US" altLang="ko-KR" dirty="0"/>
              <a:t>LG, </a:t>
            </a:r>
            <a:r>
              <a:rPr lang="ko-KR" altLang="en-US" dirty="0"/>
              <a:t>카카오 같은 기업들도 초거대</a:t>
            </a:r>
            <a:r>
              <a:rPr lang="en-US" altLang="ko-KR" dirty="0"/>
              <a:t>AI</a:t>
            </a:r>
            <a:r>
              <a:rPr lang="ko-KR" altLang="en-US" dirty="0"/>
              <a:t>를 자체 개발하고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543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310E5-BB09-C0D4-A79C-6B7184EC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초거대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D6116-9103-8639-2AF6-244000A058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신경망의 </a:t>
            </a:r>
            <a:r>
              <a:rPr lang="ko-KR" altLang="en-US" dirty="0" err="1"/>
              <a:t>파라미터란</a:t>
            </a:r>
            <a:r>
              <a:rPr lang="ko-KR" altLang="en-US" dirty="0"/>
              <a:t> 신경망 안에서 학습을 통하여 변경할 수 있는 연결선의 가중치이다</a:t>
            </a:r>
            <a:r>
              <a:rPr lang="en-US" altLang="ko-KR" dirty="0"/>
              <a:t>. </a:t>
            </a:r>
            <a:r>
              <a:rPr lang="ko-KR" altLang="en-US" dirty="0"/>
              <a:t>가중치가 많을수록 더 정교하게 학습 시킬 수 있다</a:t>
            </a:r>
            <a:r>
              <a:rPr lang="en-US" altLang="ko-KR" dirty="0"/>
              <a:t>. </a:t>
            </a:r>
            <a:r>
              <a:rPr lang="ko-KR" altLang="en-US" dirty="0"/>
              <a:t>인간의</a:t>
            </a:r>
          </a:p>
          <a:p>
            <a:r>
              <a:rPr lang="ko-KR" altLang="en-US" dirty="0"/>
              <a:t>뇌 안에 있는 파라미터는 약 </a:t>
            </a:r>
            <a:r>
              <a:rPr lang="en-US" altLang="ko-KR" dirty="0"/>
              <a:t>1000</a:t>
            </a:r>
            <a:r>
              <a:rPr lang="ko-KR" altLang="en-US" dirty="0"/>
              <a:t>조 개이고</a:t>
            </a:r>
            <a:r>
              <a:rPr lang="en-US" altLang="ko-KR" dirty="0"/>
              <a:t>, GPT-3</a:t>
            </a:r>
            <a:r>
              <a:rPr lang="ko-KR" altLang="en-US" dirty="0"/>
              <a:t>는 약 </a:t>
            </a:r>
            <a:r>
              <a:rPr lang="en-US" altLang="ko-KR" dirty="0"/>
              <a:t>1750</a:t>
            </a:r>
            <a:r>
              <a:rPr lang="ko-KR" altLang="en-US" dirty="0"/>
              <a:t>억 개의 파라미터를 가지고 있다고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9C1D3-B042-2E81-52CD-F103C8F4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61" y="3517423"/>
            <a:ext cx="6889687" cy="21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48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310E5-BB09-C0D4-A79C-6B7184EC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초거대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D6116-9103-8639-2AF6-244000A058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GPT-3(</a:t>
            </a:r>
            <a:r>
              <a:rPr lang="en-US" altLang="ko-KR" dirty="0" err="1"/>
              <a:t>ChatGPT</a:t>
            </a:r>
            <a:r>
              <a:rPr lang="ko-KR" altLang="en-US" dirty="0"/>
              <a:t>의 이전 모델</a:t>
            </a:r>
            <a:r>
              <a:rPr lang="en-US" altLang="ko-KR" dirty="0"/>
              <a:t>)</a:t>
            </a:r>
            <a:r>
              <a:rPr lang="ko-KR" altLang="en-US" dirty="0"/>
              <a:t>에서 생성된 텍스트의 품질은 너무 높아서 사람이 작성했는지 여부를 </a:t>
            </a:r>
            <a:r>
              <a:rPr lang="ko-KR" altLang="en-US" dirty="0" err="1"/>
              <a:t>판별하기어렵다고</a:t>
            </a:r>
            <a:r>
              <a:rPr lang="ko-KR" altLang="en-US" dirty="0"/>
              <a:t> 한다</a:t>
            </a:r>
            <a:r>
              <a:rPr lang="en-US" altLang="ko-KR" dirty="0"/>
              <a:t>. GPT-3</a:t>
            </a:r>
            <a:r>
              <a:rPr lang="ko-KR" altLang="en-US" dirty="0"/>
              <a:t>는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영국 가디언에 칼럼 </a:t>
            </a:r>
            <a:r>
              <a:rPr lang="en-US" altLang="ko-KR" dirty="0"/>
              <a:t>&lt;A robot wrote this entire article. Are you scared yet, human?&gt;</a:t>
            </a:r>
            <a:r>
              <a:rPr lang="ko-KR" altLang="en-US" dirty="0"/>
              <a:t>을 기고하기도 했다</a:t>
            </a:r>
            <a:r>
              <a:rPr lang="en-US" altLang="ko-KR" dirty="0"/>
              <a:t>. </a:t>
            </a:r>
            <a:r>
              <a:rPr lang="ko-KR" altLang="en-US" dirty="0" err="1"/>
              <a:t>가디언지에</a:t>
            </a:r>
            <a:r>
              <a:rPr lang="ko-KR" altLang="en-US" dirty="0"/>
              <a:t> 실린 컬럼은 다음과 같이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765098-43DB-1ADD-D3BC-F482B576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77" y="3253763"/>
            <a:ext cx="6319319" cy="28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29778-11F8-3FCA-AFE9-B6F5BBBB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9B1F8-223C-C4F1-60D7-9E3C8D9324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요즘 선풍적인 인기가 </a:t>
            </a:r>
            <a:r>
              <a:rPr lang="en-US" altLang="ko-KR" dirty="0" err="1"/>
              <a:t>ChatGPT</a:t>
            </a:r>
            <a:r>
              <a:rPr lang="en-US" altLang="ko-KR" dirty="0"/>
              <a:t>(chat.openai.com)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예전에 비하여 엄청나게 향상된 답변능력을 자랑하는 </a:t>
            </a: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사의 </a:t>
            </a:r>
            <a:r>
              <a:rPr lang="ko-KR" altLang="en-US" dirty="0" err="1"/>
              <a:t>챗봇이다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여러분들이 관심있는 주제에 대하여 채팅을 시도해보자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F2FDA-628D-0639-96BD-8DAB11C6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58" y="2839484"/>
            <a:ext cx="6862527" cy="34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6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A4D2-730D-F836-2801-5A58A56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 err="1"/>
              <a:t>Proj</a:t>
            </a:r>
            <a:r>
              <a:rPr lang="en-US" altLang="ko-KR" dirty="0"/>
              <a:t>. </a:t>
            </a:r>
            <a:r>
              <a:rPr lang="ko-KR" altLang="en-US" dirty="0"/>
              <a:t>구글의 </a:t>
            </a:r>
            <a:r>
              <a:rPr lang="ko-KR" altLang="en-US" dirty="0" err="1"/>
              <a:t>딥드림</a:t>
            </a:r>
            <a:r>
              <a:rPr lang="ko-KR" altLang="en-US" dirty="0"/>
              <a:t> 사용해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2B0C3-F084-0A4B-3B48-B10409C776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인공지능을 이용하여 이미지를 자동 생성하는 것은 문서를 작성하는데 큰 도움을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572D7-E7BC-CBF6-3925-6BEFD66C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62" y="2494169"/>
            <a:ext cx="6328372" cy="38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2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06036-48B4-8F74-015C-0AC77238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충격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3BE1C-FC37-8C3F-A36D-8C99F59283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Chat GPT</a:t>
            </a:r>
            <a:r>
              <a:rPr lang="ko-KR" altLang="en-US" dirty="0"/>
              <a:t>는 기존의 자료를 요약하는 기능이 뛰어나서 검색을 대체할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상당한 코딩 실력도 갖추고 있어서 문제만 제시하면 웬만한 프로그램은 작성해준다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</a:t>
            </a:r>
            <a:r>
              <a:rPr lang="en-US" altLang="ko-KR" dirty="0"/>
              <a:t>, </a:t>
            </a:r>
            <a:r>
              <a:rPr lang="ko-KR" altLang="en-US" dirty="0"/>
              <a:t>스마트폰에 이은 </a:t>
            </a:r>
            <a:r>
              <a:rPr lang="en-US" altLang="ko-KR" dirty="0"/>
              <a:t>3</a:t>
            </a:r>
            <a:r>
              <a:rPr lang="ko-KR" altLang="en-US" dirty="0"/>
              <a:t>번째 충격이 시작되었다고 말하고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다양한 사무 업무를 대체할 수 있을 것이며 산업의 생태계도 바꿀 잠재력이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00B8636-7CA0-A0C0-6CFA-3E771ECF9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26803"/>
              </p:ext>
            </p:extLst>
          </p:nvPr>
        </p:nvGraphicFramePr>
        <p:xfrm>
          <a:off x="2196974" y="3549461"/>
          <a:ext cx="4750051" cy="307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164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0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84E60-D981-7652-34B5-24B84544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생성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EAC3C-DCEA-7D8A-A8CD-099B585E7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51567" y="1600200"/>
            <a:ext cx="8153400" cy="4495800"/>
          </a:xfrm>
        </p:spPr>
        <p:txBody>
          <a:bodyPr/>
          <a:lstStyle/>
          <a:p>
            <a:r>
              <a:rPr lang="ko-KR" altLang="en-US" dirty="0"/>
              <a:t>요즘은 키워드로 가상의 이미지를 생성하는 인공지능이 화제를 낳고 있다</a:t>
            </a:r>
            <a:r>
              <a:rPr lang="en-US" altLang="ko-KR" dirty="0"/>
              <a:t>. </a:t>
            </a:r>
            <a:r>
              <a:rPr lang="ko-KR" altLang="en-US" dirty="0"/>
              <a:t>다음 그림은 “</a:t>
            </a:r>
            <a:r>
              <a:rPr lang="en-US" altLang="ko-KR" dirty="0"/>
              <a:t>new </a:t>
            </a:r>
            <a:r>
              <a:rPr lang="en-US" altLang="ko-KR" dirty="0" err="1"/>
              <a:t>york</a:t>
            </a:r>
            <a:r>
              <a:rPr lang="en-US" altLang="ko-KR" dirty="0"/>
              <a:t> Christmas snow car people presents Christmas tree”</a:t>
            </a:r>
            <a:r>
              <a:rPr lang="ko-KR" altLang="en-US" dirty="0"/>
              <a:t>라는 키워드로 </a:t>
            </a:r>
            <a:r>
              <a:rPr lang="en-US" altLang="ko-KR" dirty="0" err="1"/>
              <a:t>OpenAI</a:t>
            </a:r>
            <a:r>
              <a:rPr lang="ko-KR" altLang="en-US" dirty="0"/>
              <a:t>의 </a:t>
            </a:r>
            <a:r>
              <a:rPr lang="en-US" altLang="ko-KR" dirty="0"/>
              <a:t>DALL-E</a:t>
            </a:r>
            <a:r>
              <a:rPr lang="ko-KR" altLang="en-US" dirty="0"/>
              <a:t>로 생성한 가상 이미지이다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87CAF-202E-81B2-EE65-2E7C6F33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9" y="2895988"/>
            <a:ext cx="6292158" cy="32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8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인공지능 활약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cs typeface="Tahoma" pitchFamily="34" charset="0"/>
              </a:rPr>
              <a:t>1997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</a:t>
            </a:r>
            <a:r>
              <a:rPr lang="ko-KR" altLang="en-US" dirty="0" err="1">
                <a:cs typeface="Tahoma" pitchFamily="34" charset="0"/>
              </a:rPr>
              <a:t>딥블루</a:t>
            </a:r>
            <a:r>
              <a:rPr lang="en-US" altLang="ko-KR" dirty="0">
                <a:cs typeface="Tahoma" pitchFamily="34" charset="0"/>
              </a:rPr>
              <a:t>:</a:t>
            </a:r>
            <a:r>
              <a:rPr lang="ko-KR" altLang="en-US" dirty="0">
                <a:cs typeface="Tahoma" pitchFamily="34" charset="0"/>
              </a:rPr>
              <a:t> 체스시합에서 세계 챔피언이었던 </a:t>
            </a:r>
            <a:r>
              <a:rPr lang="ko-KR" altLang="en-US" dirty="0" err="1">
                <a:cs typeface="Tahoma" pitchFamily="34" charset="0"/>
              </a:rPr>
              <a:t>카스퍼로프를</a:t>
            </a:r>
            <a:r>
              <a:rPr lang="ko-KR" altLang="en-US" dirty="0">
                <a:cs typeface="Tahoma" pitchFamily="34" charset="0"/>
              </a:rPr>
              <a:t> 상대로 승리</a:t>
            </a:r>
            <a:r>
              <a:rPr lang="en-US" altLang="ko-KR" dirty="0">
                <a:cs typeface="Tahoma" pitchFamily="34" charset="0"/>
              </a:rPr>
              <a:t>(</a:t>
            </a:r>
            <a:r>
              <a:rPr lang="ko-KR" altLang="en-US" dirty="0">
                <a:cs typeface="Tahoma" pitchFamily="34" charset="0"/>
              </a:rPr>
              <a:t>인간을 넘어선 최초의 컴퓨터</a:t>
            </a:r>
            <a:r>
              <a:rPr lang="en-US" altLang="ko-KR" dirty="0">
                <a:cs typeface="Tahoma" pitchFamily="34" charset="0"/>
              </a:rPr>
              <a:t>)</a:t>
            </a: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cs typeface="Tahoma" pitchFamily="34" charset="0"/>
              </a:rPr>
              <a:t>2011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왓슨</a:t>
            </a:r>
            <a:r>
              <a:rPr lang="en-US" altLang="ko-KR" dirty="0">
                <a:cs typeface="Tahoma" pitchFamily="34" charset="0"/>
              </a:rPr>
              <a:t>: </a:t>
            </a:r>
            <a:r>
              <a:rPr lang="ko-KR" altLang="en-US" dirty="0" err="1">
                <a:cs typeface="Tahoma" pitchFamily="34" charset="0"/>
              </a:rPr>
              <a:t>퀴즈쇼</a:t>
            </a:r>
            <a:r>
              <a:rPr lang="ko-KR" altLang="en-US" dirty="0">
                <a:cs typeface="Tahoma" pitchFamily="34" charset="0"/>
              </a:rPr>
              <a:t> </a:t>
            </a:r>
            <a:r>
              <a:rPr lang="en-US" altLang="ko-KR" dirty="0">
                <a:cs typeface="Tahoma" pitchFamily="34" charset="0"/>
              </a:rPr>
              <a:t>“</a:t>
            </a:r>
            <a:r>
              <a:rPr lang="ko-KR" altLang="en-US" dirty="0" err="1">
                <a:cs typeface="Tahoma" pitchFamily="34" charset="0"/>
              </a:rPr>
              <a:t>제퍼디</a:t>
            </a:r>
            <a:r>
              <a:rPr lang="en-US" altLang="ko-KR" dirty="0">
                <a:cs typeface="Tahoma" pitchFamily="34" charset="0"/>
              </a:rPr>
              <a:t>”</a:t>
            </a:r>
            <a:r>
              <a:rPr lang="ko-KR" altLang="en-US" dirty="0">
                <a:cs typeface="Tahoma" pitchFamily="34" charset="0"/>
              </a:rPr>
              <a:t>에서 우승 차지</a:t>
            </a:r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2016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알파고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</a:t>
            </a:r>
            <a:r>
              <a:rPr lang="en-US" altLang="ko-KR" dirty="0" err="1">
                <a:latin typeface="Trebuchet MS" panose="020B0603020202020204" pitchFamily="34" charset="0"/>
                <a:cs typeface="Tahoma" pitchFamily="34" charset="0"/>
              </a:rPr>
              <a:t>AlphaGo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):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구글의 인공지능 바둑 프로그램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-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이세돌과의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 경기에서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4-1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로 승리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, 2017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월 마스터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(Master): 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업그레이드된 알파고</a:t>
            </a:r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2022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en-US" altLang="ko-KR" dirty="0" err="1">
                <a:latin typeface="Trebuchet MS" panose="020B0603020202020204" pitchFamily="34" charset="0"/>
                <a:cs typeface="Tahoma" pitchFamily="34" charset="0"/>
              </a:rPr>
              <a:t>ChatGPT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, DALL-E 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등장</a:t>
            </a:r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딥블루</a:t>
            </a:r>
            <a:r>
              <a:rPr lang="en-US" altLang="ko-KR" dirty="0"/>
              <a:t>(Deep Blue)</a:t>
            </a:r>
            <a:r>
              <a:rPr lang="ko-KR" altLang="en-US" dirty="0"/>
              <a:t>라는 </a:t>
            </a:r>
            <a:r>
              <a:rPr lang="ko-KR" altLang="en-US" u="sng" dirty="0"/>
              <a:t>컴퓨터</a:t>
            </a:r>
            <a:r>
              <a:rPr lang="ko-KR" altLang="en-US" dirty="0"/>
              <a:t>가 세계 체스 챔피언인 개리 </a:t>
            </a:r>
            <a:r>
              <a:rPr lang="ko-KR" altLang="en-US" dirty="0" err="1"/>
              <a:t>캐스파로프를</a:t>
            </a:r>
            <a:r>
              <a:rPr lang="ko-KR" altLang="en-US" dirty="0"/>
              <a:t> 꺾으면서 다시 주목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67" y="2603341"/>
            <a:ext cx="429550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14653" y="5830669"/>
            <a:ext cx="630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3"/>
              </a:rPr>
              <a:t>https://www.youtube.com/watch?v=KF6sLCeBj0s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72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5235</TotalTime>
  <Words>1912</Words>
  <Application>Microsoft Office PowerPoint</Application>
  <PresentationFormat>화면 슬라이드 쇼(4:3)</PresentationFormat>
  <Paragraphs>215</Paragraphs>
  <Slides>60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ITCGaramondStd-Lt</vt:lpstr>
      <vt:lpstr>YDVYMjOStd12</vt:lpstr>
      <vt:lpstr>굴림</vt:lpstr>
      <vt:lpstr>Arial</vt:lpstr>
      <vt:lpstr>Comic Sans MS</vt:lpstr>
      <vt:lpstr>Tahoma</vt:lpstr>
      <vt:lpstr>Trebuchet MS</vt:lpstr>
      <vt:lpstr>Tw Cen MT</vt:lpstr>
      <vt:lpstr>Wingdings</vt:lpstr>
      <vt:lpstr>Wingdings 2</vt:lpstr>
      <vt:lpstr>가을</vt:lpstr>
      <vt:lpstr>제1장 인공지능 소개</vt:lpstr>
      <vt:lpstr>이번 장에서 다루는 내용</vt:lpstr>
      <vt:lpstr>알파고의 충격 </vt:lpstr>
      <vt:lpstr>알파고의 변신</vt:lpstr>
      <vt:lpstr>ChatGPT의 충격</vt:lpstr>
      <vt:lpstr>ChatGPT의 충격</vt:lpstr>
      <vt:lpstr>이미지 생성 인공지능</vt:lpstr>
      <vt:lpstr>최근의 인공지능 활약</vt:lpstr>
      <vt:lpstr>인공지능 컴퓨터</vt:lpstr>
      <vt:lpstr>인공지능 컴퓨터</vt:lpstr>
      <vt:lpstr>인공지능은 어디에 필요할까?</vt:lpstr>
      <vt:lpstr>인공 지능은 어디에 사용될까?</vt:lpstr>
      <vt:lpstr>인공 지능은 어디에 사용될까?</vt:lpstr>
      <vt:lpstr>인공지능의 형태</vt:lpstr>
      <vt:lpstr>인공지능의 형태</vt:lpstr>
      <vt:lpstr>인간과 인공지능</vt:lpstr>
      <vt:lpstr>인공지능의 특징</vt:lpstr>
      <vt:lpstr>인공지능이란 무엇인가?</vt:lpstr>
      <vt:lpstr>지능의 정의</vt:lpstr>
      <vt:lpstr>인공지능 vs 기계학습 vs 딥러닝</vt:lpstr>
      <vt:lpstr>튜링 테스트</vt:lpstr>
      <vt:lpstr>알란 튜링</vt:lpstr>
      <vt:lpstr>튜링 테스트</vt:lpstr>
      <vt:lpstr>질문의 예</vt:lpstr>
      <vt:lpstr>ELIZA</vt:lpstr>
      <vt:lpstr>ELIZA</vt:lpstr>
      <vt:lpstr>중국인 방</vt:lpstr>
      <vt:lpstr>중국인 방</vt:lpstr>
      <vt:lpstr>유진 구스트만</vt:lpstr>
      <vt:lpstr>유진 구스트만</vt:lpstr>
      <vt:lpstr>튜링 테스트의 문제점</vt:lpstr>
      <vt:lpstr>인공지능의 역사</vt:lpstr>
      <vt:lpstr>인공지능의 태동</vt:lpstr>
      <vt:lpstr>튜링 테스트</vt:lpstr>
      <vt:lpstr>퍼셉트론</vt:lpstr>
      <vt:lpstr>다트머스 학술 대회</vt:lpstr>
      <vt:lpstr>“탐색으로 추론하기” 시대</vt:lpstr>
      <vt:lpstr>첫 번째 AI 겨울</vt:lpstr>
      <vt:lpstr>장난감 문제</vt:lpstr>
      <vt:lpstr>당시의 문제점</vt:lpstr>
      <vt:lpstr>전성 시대</vt:lpstr>
      <vt:lpstr>전문가 시스템</vt:lpstr>
      <vt:lpstr>신경망의 부활</vt:lpstr>
      <vt:lpstr>두 번째 AI 겨울</vt:lpstr>
      <vt:lpstr>AI의 부활</vt:lpstr>
      <vt:lpstr>AI의 부활</vt:lpstr>
      <vt:lpstr>인공지능의 응용 분야</vt:lpstr>
      <vt:lpstr>인공지능의 응용 분야</vt:lpstr>
      <vt:lpstr>인공지능의 응용 분야(광고)</vt:lpstr>
      <vt:lpstr>인공지능의 응용 분야(챗봇)</vt:lpstr>
      <vt:lpstr>인공지능의 응용 분야(예술 창작)</vt:lpstr>
      <vt:lpstr>인공지능의 응용 분야(의료분야)</vt:lpstr>
      <vt:lpstr>인공지능의 응용 분야(신약 개발과 생물학 분야)</vt:lpstr>
      <vt:lpstr>인공지능의 응용 분야(신약 개발과 생물학 분야)</vt:lpstr>
      <vt:lpstr>초거대 AI</vt:lpstr>
      <vt:lpstr>초거대 AI</vt:lpstr>
      <vt:lpstr>초거대 AI</vt:lpstr>
      <vt:lpstr>Lab: ChatGPT 체험하기</vt:lpstr>
      <vt:lpstr>Mini Proj. 구글의 딥드림 사용해 보기</vt:lpstr>
      <vt:lpstr>Q &amp; A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한석범</cp:lastModifiedBy>
  <cp:revision>564</cp:revision>
  <dcterms:created xsi:type="dcterms:W3CDTF">2007-06-29T06:43:39Z</dcterms:created>
  <dcterms:modified xsi:type="dcterms:W3CDTF">2023-02-24T04:45:28Z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